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slides/slide79.xml" ContentType="application/vnd.openxmlformats-officedocument.presentationml.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3" r:id="rId1"/>
  </p:sldMasterIdLst>
  <p:notesMasterIdLst>
    <p:notesMasterId r:id="rId88"/>
  </p:notesMasterIdLst>
  <p:sldIdLst>
    <p:sldId id="256" r:id="rId2"/>
    <p:sldId id="258" r:id="rId3"/>
    <p:sldId id="259" r:id="rId4"/>
    <p:sldId id="257" r:id="rId5"/>
    <p:sldId id="260" r:id="rId6"/>
    <p:sldId id="261" r:id="rId7"/>
    <p:sldId id="262" r:id="rId8"/>
    <p:sldId id="368" r:id="rId9"/>
    <p:sldId id="263" r:id="rId10"/>
    <p:sldId id="269" r:id="rId11"/>
    <p:sldId id="307" r:id="rId12"/>
    <p:sldId id="308" r:id="rId13"/>
    <p:sldId id="309" r:id="rId14"/>
    <p:sldId id="310" r:id="rId15"/>
    <p:sldId id="311" r:id="rId16"/>
    <p:sldId id="312" r:id="rId17"/>
    <p:sldId id="313" r:id="rId18"/>
    <p:sldId id="314" r:id="rId19"/>
    <p:sldId id="315" r:id="rId20"/>
    <p:sldId id="316" r:id="rId21"/>
    <p:sldId id="317" r:id="rId22"/>
    <p:sldId id="319" r:id="rId23"/>
    <p:sldId id="275" r:id="rId24"/>
    <p:sldId id="302" r:id="rId25"/>
    <p:sldId id="278" r:id="rId26"/>
    <p:sldId id="279" r:id="rId27"/>
    <p:sldId id="280" r:id="rId28"/>
    <p:sldId id="287" r:id="rId29"/>
    <p:sldId id="318" r:id="rId30"/>
    <p:sldId id="281" r:id="rId31"/>
    <p:sldId id="288" r:id="rId32"/>
    <p:sldId id="284" r:id="rId33"/>
    <p:sldId id="282" r:id="rId34"/>
    <p:sldId id="289" r:id="rId35"/>
    <p:sldId id="290" r:id="rId36"/>
    <p:sldId id="320" r:id="rId37"/>
    <p:sldId id="321" r:id="rId38"/>
    <p:sldId id="322" r:id="rId39"/>
    <p:sldId id="323" r:id="rId40"/>
    <p:sldId id="324" r:id="rId41"/>
    <p:sldId id="325" r:id="rId42"/>
    <p:sldId id="283" r:id="rId43"/>
    <p:sldId id="291" r:id="rId44"/>
    <p:sldId id="326" r:id="rId45"/>
    <p:sldId id="292" r:id="rId46"/>
    <p:sldId id="274" r:id="rId47"/>
    <p:sldId id="327" r:id="rId48"/>
    <p:sldId id="328" r:id="rId49"/>
    <p:sldId id="329" r:id="rId50"/>
    <p:sldId id="330" r:id="rId51"/>
    <p:sldId id="331" r:id="rId52"/>
    <p:sldId id="332" r:id="rId53"/>
    <p:sldId id="333" r:id="rId54"/>
    <p:sldId id="334" r:id="rId55"/>
    <p:sldId id="335" r:id="rId56"/>
    <p:sldId id="336" r:id="rId57"/>
    <p:sldId id="337" r:id="rId58"/>
    <p:sldId id="338" r:id="rId59"/>
    <p:sldId id="339" r:id="rId60"/>
    <p:sldId id="340" r:id="rId61"/>
    <p:sldId id="341" r:id="rId62"/>
    <p:sldId id="342" r:id="rId63"/>
    <p:sldId id="343" r:id="rId64"/>
    <p:sldId id="344" r:id="rId65"/>
    <p:sldId id="345" r:id="rId66"/>
    <p:sldId id="346" r:id="rId67"/>
    <p:sldId id="347" r:id="rId68"/>
    <p:sldId id="348" r:id="rId69"/>
    <p:sldId id="349" r:id="rId70"/>
    <p:sldId id="350" r:id="rId71"/>
    <p:sldId id="351" r:id="rId72"/>
    <p:sldId id="352" r:id="rId73"/>
    <p:sldId id="361" r:id="rId74"/>
    <p:sldId id="362" r:id="rId75"/>
    <p:sldId id="363" r:id="rId76"/>
    <p:sldId id="364" r:id="rId77"/>
    <p:sldId id="360" r:id="rId78"/>
    <p:sldId id="353" r:id="rId79"/>
    <p:sldId id="354" r:id="rId80"/>
    <p:sldId id="355" r:id="rId81"/>
    <p:sldId id="356" r:id="rId82"/>
    <p:sldId id="359" r:id="rId83"/>
    <p:sldId id="365" r:id="rId84"/>
    <p:sldId id="366" r:id="rId85"/>
    <p:sldId id="367" r:id="rId86"/>
    <p:sldId id="358" r:id="rId8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65530" autoAdjust="0"/>
  </p:normalViewPr>
  <p:slideViewPr>
    <p:cSldViewPr snapToGrid="0" snapToObjects="1">
      <p:cViewPr varScale="1">
        <p:scale>
          <a:sx n="46" d="100"/>
          <a:sy n="46" d="100"/>
        </p:scale>
        <p:origin x="-2076" y="-10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FE918EF-26F2-F641-9B39-65E2E78847ED}" type="datetimeFigureOut">
              <a:rPr lang="en-US" smtClean="0"/>
              <a:pPr/>
              <a:t>7/18/2017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13207C-337C-5744-B32B-244402CD9E30}" type="slidenum">
              <a:rPr lang="en-US" smtClean="0"/>
              <a:pPr/>
              <a:t>‹#›</a:t>
            </a:fld>
            <a:endParaRPr lang="en-US"/>
          </a:p>
        </p:txBody>
      </p:sp>
    </p:spTree>
    <p:extLst>
      <p:ext uri="{BB962C8B-B14F-4D97-AF65-F5344CB8AC3E}">
        <p14:creationId xmlns:p14="http://schemas.microsoft.com/office/powerpoint/2010/main" xmlns="" val="131008292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813207C-337C-5744-B32B-244402CD9E30}" type="slidenum">
              <a:rPr lang="en-US" smtClean="0"/>
              <a:pPr/>
              <a:t>12</a:t>
            </a:fld>
            <a:endParaRPr lang="en-US"/>
          </a:p>
        </p:txBody>
      </p:sp>
    </p:spTree>
    <p:extLst>
      <p:ext uri="{BB962C8B-B14F-4D97-AF65-F5344CB8AC3E}">
        <p14:creationId xmlns:p14="http://schemas.microsoft.com/office/powerpoint/2010/main" xmlns="" val="2433131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813207C-337C-5744-B32B-244402CD9E30}" type="slidenum">
              <a:rPr lang="en-US" smtClean="0"/>
              <a:pPr/>
              <a:t>29</a:t>
            </a:fld>
            <a:endParaRPr lang="en-US"/>
          </a:p>
        </p:txBody>
      </p:sp>
    </p:spTree>
    <p:extLst>
      <p:ext uri="{BB962C8B-B14F-4D97-AF65-F5344CB8AC3E}">
        <p14:creationId xmlns:p14="http://schemas.microsoft.com/office/powerpoint/2010/main" xmlns="" val="39479778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813207C-337C-5744-B32B-244402CD9E30}" type="slidenum">
              <a:rPr lang="en-US" smtClean="0"/>
              <a:pPr/>
              <a:t>38</a:t>
            </a:fld>
            <a:endParaRPr lang="en-US"/>
          </a:p>
        </p:txBody>
      </p:sp>
    </p:spTree>
    <p:extLst>
      <p:ext uri="{BB962C8B-B14F-4D97-AF65-F5344CB8AC3E}">
        <p14:creationId xmlns:p14="http://schemas.microsoft.com/office/powerpoint/2010/main" xmlns="" val="619141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813207C-337C-5744-B32B-244402CD9E30}" type="slidenum">
              <a:rPr lang="en-US" smtClean="0"/>
              <a:pPr/>
              <a:t>39</a:t>
            </a:fld>
            <a:endParaRPr lang="en-US"/>
          </a:p>
        </p:txBody>
      </p:sp>
    </p:spTree>
    <p:extLst>
      <p:ext uri="{BB962C8B-B14F-4D97-AF65-F5344CB8AC3E}">
        <p14:creationId xmlns:p14="http://schemas.microsoft.com/office/powerpoint/2010/main" xmlns="" val="2693866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813207C-337C-5744-B32B-244402CD9E30}" type="slidenum">
              <a:rPr lang="en-US" smtClean="0"/>
              <a:pPr/>
              <a:t>40</a:t>
            </a:fld>
            <a:endParaRPr lang="en-US"/>
          </a:p>
        </p:txBody>
      </p:sp>
    </p:spTree>
    <p:extLst>
      <p:ext uri="{BB962C8B-B14F-4D97-AF65-F5344CB8AC3E}">
        <p14:creationId xmlns:p14="http://schemas.microsoft.com/office/powerpoint/2010/main" xmlns="" val="694462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813207C-337C-5744-B32B-244402CD9E30}" type="slidenum">
              <a:rPr lang="en-US" smtClean="0"/>
              <a:pPr/>
              <a:t>67</a:t>
            </a:fld>
            <a:endParaRPr lang="en-US"/>
          </a:p>
        </p:txBody>
      </p:sp>
    </p:spTree>
    <p:extLst>
      <p:ext uri="{BB962C8B-B14F-4D97-AF65-F5344CB8AC3E}">
        <p14:creationId xmlns:p14="http://schemas.microsoft.com/office/powerpoint/2010/main" xmlns="" val="16807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813207C-337C-5744-B32B-244402CD9E30}" type="slidenum">
              <a:rPr lang="en-US" smtClean="0"/>
              <a:pPr/>
              <a:t>13</a:t>
            </a:fld>
            <a:endParaRPr lang="en-US"/>
          </a:p>
        </p:txBody>
      </p:sp>
    </p:spTree>
    <p:extLst>
      <p:ext uri="{BB962C8B-B14F-4D97-AF65-F5344CB8AC3E}">
        <p14:creationId xmlns:p14="http://schemas.microsoft.com/office/powerpoint/2010/main" xmlns="" val="1448302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813207C-337C-5744-B32B-244402CD9E30}" type="slidenum">
              <a:rPr lang="en-US" smtClean="0"/>
              <a:pPr/>
              <a:t>14</a:t>
            </a:fld>
            <a:endParaRPr lang="en-US"/>
          </a:p>
        </p:txBody>
      </p:sp>
    </p:spTree>
    <p:extLst>
      <p:ext uri="{BB962C8B-B14F-4D97-AF65-F5344CB8AC3E}">
        <p14:creationId xmlns:p14="http://schemas.microsoft.com/office/powerpoint/2010/main" xmlns="" val="3411204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813207C-337C-5744-B32B-244402CD9E30}" type="slidenum">
              <a:rPr lang="en-US" smtClean="0"/>
              <a:pPr/>
              <a:t>15</a:t>
            </a:fld>
            <a:endParaRPr lang="en-US"/>
          </a:p>
        </p:txBody>
      </p:sp>
    </p:spTree>
    <p:extLst>
      <p:ext uri="{BB962C8B-B14F-4D97-AF65-F5344CB8AC3E}">
        <p14:creationId xmlns:p14="http://schemas.microsoft.com/office/powerpoint/2010/main" xmlns="" val="850510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813207C-337C-5744-B32B-244402CD9E30}" type="slidenum">
              <a:rPr lang="en-US" smtClean="0"/>
              <a:pPr/>
              <a:t>16</a:t>
            </a:fld>
            <a:endParaRPr lang="en-US"/>
          </a:p>
        </p:txBody>
      </p:sp>
    </p:spTree>
    <p:extLst>
      <p:ext uri="{BB962C8B-B14F-4D97-AF65-F5344CB8AC3E}">
        <p14:creationId xmlns:p14="http://schemas.microsoft.com/office/powerpoint/2010/main" xmlns="" val="2920197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813207C-337C-5744-B32B-244402CD9E30}" type="slidenum">
              <a:rPr lang="en-US" smtClean="0"/>
              <a:pPr/>
              <a:t>17</a:t>
            </a:fld>
            <a:endParaRPr lang="en-US"/>
          </a:p>
        </p:txBody>
      </p:sp>
    </p:spTree>
    <p:extLst>
      <p:ext uri="{BB962C8B-B14F-4D97-AF65-F5344CB8AC3E}">
        <p14:creationId xmlns:p14="http://schemas.microsoft.com/office/powerpoint/2010/main" xmlns="" val="3450407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813207C-337C-5744-B32B-244402CD9E30}" type="slidenum">
              <a:rPr lang="en-US" smtClean="0"/>
              <a:pPr/>
              <a:t>19</a:t>
            </a:fld>
            <a:endParaRPr lang="en-US"/>
          </a:p>
        </p:txBody>
      </p:sp>
    </p:spTree>
    <p:extLst>
      <p:ext uri="{BB962C8B-B14F-4D97-AF65-F5344CB8AC3E}">
        <p14:creationId xmlns:p14="http://schemas.microsoft.com/office/powerpoint/2010/main" xmlns="" val="3215783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813207C-337C-5744-B32B-244402CD9E30}" type="slidenum">
              <a:rPr lang="en-US" smtClean="0"/>
              <a:pPr/>
              <a:t>21</a:t>
            </a:fld>
            <a:endParaRPr lang="en-US"/>
          </a:p>
        </p:txBody>
      </p:sp>
    </p:spTree>
    <p:extLst>
      <p:ext uri="{BB962C8B-B14F-4D97-AF65-F5344CB8AC3E}">
        <p14:creationId xmlns:p14="http://schemas.microsoft.com/office/powerpoint/2010/main" xmlns="" val="3376936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813207C-337C-5744-B32B-244402CD9E30}" type="slidenum">
              <a:rPr lang="en-US" smtClean="0"/>
              <a:pPr/>
              <a:t>22</a:t>
            </a:fld>
            <a:endParaRPr lang="en-US"/>
          </a:p>
        </p:txBody>
      </p:sp>
    </p:spTree>
    <p:extLst>
      <p:ext uri="{BB962C8B-B14F-4D97-AF65-F5344CB8AC3E}">
        <p14:creationId xmlns:p14="http://schemas.microsoft.com/office/powerpoint/2010/main" xmlns="" val="1953139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lgn="ctr" eaLnBrk="1" latinLnBrk="0" hangingPunct="1"/>
            <a:fld id="{15A07516-D256-4EB4-B96C-830A3A1842B2}" type="datetime1">
              <a:rPr lang="en-US" smtClean="0"/>
              <a:pPr algn="ctr" eaLnBrk="1" latinLnBrk="0" hangingPunct="1"/>
              <a:t>7/18/2017</a:t>
            </a:fld>
            <a:endParaRPr lang="en-US" sz="2000" dirty="0">
              <a:solidFill>
                <a:srgbClr val="FFFFFF"/>
              </a:solidFill>
            </a:endParaRPr>
          </a:p>
        </p:txBody>
      </p:sp>
      <p:sp>
        <p:nvSpPr>
          <p:cNvPr id="5" name="Footer Placeholder 4"/>
          <p:cNvSpPr>
            <a:spLocks noGrp="1"/>
          </p:cNvSpPr>
          <p:nvPr>
            <p:ph type="ftr" sz="quarter" idx="11"/>
          </p:nvPr>
        </p:nvSpPr>
        <p:spPr/>
        <p:txBody>
          <a:bodyPr/>
          <a:lstStyle/>
          <a:p>
            <a:pPr algn="r" eaLnBrk="1" latinLnBrk="0" hangingPunct="1"/>
            <a:r>
              <a:rPr kumimoji="0" lang="en-US" smtClean="0">
                <a:solidFill>
                  <a:schemeClr val="tx2"/>
                </a:solidFill>
              </a:rPr>
              <a:t>KLE Technological University -31</a:t>
            </a:r>
            <a:endParaRPr kumimoji="0" lang="en-US" dirty="0">
              <a:solidFill>
                <a:schemeClr val="tx2"/>
              </a:solidFill>
            </a:endParaRPr>
          </a:p>
        </p:txBody>
      </p:sp>
      <p:sp>
        <p:nvSpPr>
          <p:cNvPr id="6" name="Slide Number Placeholder 5"/>
          <p:cNvSpPr>
            <a:spLocks noGrp="1"/>
          </p:cNvSpPr>
          <p:nvPr>
            <p:ph type="sldNum" sz="quarter" idx="12"/>
          </p:nvPr>
        </p:nvSpPr>
        <p:spPr/>
        <p:txBody>
          <a:bodyPr/>
          <a:lstStyle/>
          <a:p>
            <a:fld id="{F0C94032-CD4C-4C25-B0C2-CEC720522D92}" type="slidenum">
              <a:rPr kumimoji="0" lang="en-US" smtClean="0"/>
              <a:pPr/>
              <a:t>‹#›</a:t>
            </a:fld>
            <a:endParaRPr kumimoji="0" lang="en-US" dirty="0">
              <a:solidFill>
                <a:schemeClr val="tx2"/>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eaLnBrk="1" latinLnBrk="0" hangingPunct="1"/>
            <a:fld id="{20366F4A-842F-4475-8FFE-57421D962411}" type="datetime1">
              <a:rPr lang="en-US" smtClean="0"/>
              <a:pPr eaLnBrk="1" latinLnBrk="0" hangingPunct="1"/>
              <a:t>7/18/2017</a:t>
            </a:fld>
            <a:endParaRPr lang="en-US"/>
          </a:p>
        </p:txBody>
      </p:sp>
      <p:sp>
        <p:nvSpPr>
          <p:cNvPr id="5" name="Footer Placeholder 4"/>
          <p:cNvSpPr>
            <a:spLocks noGrp="1"/>
          </p:cNvSpPr>
          <p:nvPr>
            <p:ph type="ftr" sz="quarter" idx="11"/>
          </p:nvPr>
        </p:nvSpPr>
        <p:spPr/>
        <p:txBody>
          <a:bodyPr/>
          <a:lstStyle/>
          <a:p>
            <a:r>
              <a:rPr kumimoji="0" lang="en-US" smtClean="0"/>
              <a:t>KLE Technological University -31</a:t>
            </a:r>
            <a:endParaRPr kumimoji="0" lang="en-US"/>
          </a:p>
        </p:txBody>
      </p:sp>
      <p:sp>
        <p:nvSpPr>
          <p:cNvPr id="6" name="Slide Number Placeholder 5"/>
          <p:cNvSpPr>
            <a:spLocks noGrp="1"/>
          </p:cNvSpPr>
          <p:nvPr>
            <p:ph type="sldNum" sz="quarter" idx="12"/>
          </p:nvPr>
        </p:nvSpPr>
        <p:spPr/>
        <p:txBody>
          <a:bodyPr/>
          <a:lstStyle/>
          <a:p>
            <a:fld id="{F0C94032-CD4C-4C25-B0C2-CEC720522D92}" type="slidenum">
              <a:rPr kumimoji="0" lang="en-US" smtClean="0"/>
              <a:pPr/>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eaLnBrk="1" latinLnBrk="0" hangingPunct="1"/>
            <a:fld id="{07515DA6-02FD-4282-AFE5-39AC6553FCDB}" type="datetime1">
              <a:rPr lang="en-US" smtClean="0"/>
              <a:pPr eaLnBrk="1" latinLnBrk="0" hangingPunct="1"/>
              <a:t>7/18/2017</a:t>
            </a:fld>
            <a:endParaRPr lang="en-US" dirty="0"/>
          </a:p>
        </p:txBody>
      </p:sp>
      <p:sp>
        <p:nvSpPr>
          <p:cNvPr id="5" name="Footer Placeholder 4"/>
          <p:cNvSpPr>
            <a:spLocks noGrp="1"/>
          </p:cNvSpPr>
          <p:nvPr>
            <p:ph type="ftr" sz="quarter" idx="11"/>
          </p:nvPr>
        </p:nvSpPr>
        <p:spPr/>
        <p:txBody>
          <a:bodyPr/>
          <a:lstStyle/>
          <a:p>
            <a:r>
              <a:rPr kumimoji="0" lang="en-US" smtClean="0"/>
              <a:t>KLE Technological University -31</a:t>
            </a:r>
            <a:endParaRPr kumimoji="0" lang="en-US" dirty="0"/>
          </a:p>
        </p:txBody>
      </p:sp>
      <p:sp>
        <p:nvSpPr>
          <p:cNvPr id="6" name="Slide Number Placeholder 5"/>
          <p:cNvSpPr>
            <a:spLocks noGrp="1"/>
          </p:cNvSpPr>
          <p:nvPr>
            <p:ph type="sldNum" sz="quarter" idx="12"/>
          </p:nvPr>
        </p:nvSpPr>
        <p:spPr/>
        <p:txBody>
          <a:bodyPr/>
          <a:lstStyle/>
          <a:p>
            <a:fld id="{F0C94032-CD4C-4C25-B0C2-CEC720522D92}" type="slidenum">
              <a:rPr kumimoji="0" lang="en-US" smtClean="0"/>
              <a:pPr/>
              <a:t>‹#›</a:t>
            </a:fld>
            <a:endParaRPr kumimoji="0"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en-US" smtClean="0"/>
              <a:t>Click to edit Master title style</a:t>
            </a:r>
            <a:endParaRPr lang="tr-TR"/>
          </a:p>
        </p:txBody>
      </p:sp>
      <p:sp>
        <p:nvSpPr>
          <p:cNvPr id="3" name="Text Placeholder 2"/>
          <p:cNvSpPr>
            <a:spLocks noGrp="1"/>
          </p:cNvSpPr>
          <p:nvPr>
            <p:ph type="body" sz="half" idx="1"/>
          </p:nvPr>
        </p:nvSpPr>
        <p:spPr>
          <a:xfrm>
            <a:off x="457200" y="1981200"/>
            <a:ext cx="40386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Content Placeholder 3"/>
          <p:cNvSpPr>
            <a:spLocks noGrp="1"/>
          </p:cNvSpPr>
          <p:nvPr>
            <p:ph sz="half" idx="2"/>
          </p:nvPr>
        </p:nvSpPr>
        <p:spPr>
          <a:xfrm>
            <a:off x="4648200" y="1981200"/>
            <a:ext cx="40386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5" name="Footer Placeholder 4"/>
          <p:cNvSpPr>
            <a:spLocks noGrp="1"/>
          </p:cNvSpPr>
          <p:nvPr>
            <p:ph type="ftr" sz="quarter" idx="10"/>
          </p:nvPr>
        </p:nvSpPr>
        <p:spPr>
          <a:xfrm>
            <a:off x="0" y="6642100"/>
            <a:ext cx="6048375" cy="215900"/>
          </a:xfrm>
        </p:spPr>
        <p:txBody>
          <a:bodyPr/>
          <a:lstStyle>
            <a:lvl1pPr>
              <a:defRPr/>
            </a:lvl1pPr>
          </a:lstStyle>
          <a:p>
            <a:r>
              <a:rPr lang="en-US" smtClean="0"/>
              <a:t>KLE Technological University -31</a:t>
            </a:r>
            <a:endParaRPr lang="tr-TR"/>
          </a:p>
        </p:txBody>
      </p:sp>
      <p:sp>
        <p:nvSpPr>
          <p:cNvPr id="6" name="Slide Number Placeholder 5"/>
          <p:cNvSpPr>
            <a:spLocks noGrp="1"/>
          </p:cNvSpPr>
          <p:nvPr>
            <p:ph type="sldNum" sz="quarter" idx="11"/>
          </p:nvPr>
        </p:nvSpPr>
        <p:spPr>
          <a:xfrm>
            <a:off x="6588125" y="6237288"/>
            <a:ext cx="2133600" cy="457200"/>
          </a:xfrm>
        </p:spPr>
        <p:txBody>
          <a:bodyPr/>
          <a:lstStyle>
            <a:lvl1pPr>
              <a:defRPr/>
            </a:lvl1pPr>
          </a:lstStyle>
          <a:p>
            <a:fld id="{B25A429E-EC32-4435-B6D9-2C358E91B0C4}" type="slidenum">
              <a:rPr lang="tr-TR"/>
              <a:pPr/>
              <a:t>‹#›</a:t>
            </a:fld>
            <a:endParaRPr lang="tr-TR"/>
          </a:p>
        </p:txBody>
      </p:sp>
    </p:spTree>
    <p:extLst>
      <p:ext uri="{BB962C8B-B14F-4D97-AF65-F5344CB8AC3E}">
        <p14:creationId xmlns:p14="http://schemas.microsoft.com/office/powerpoint/2010/main" xmlns="" val="222311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eaLnBrk="1" latinLnBrk="0" hangingPunct="1"/>
            <a:fld id="{C339D98A-F17B-43B2-A7B0-4CEF6A008240}" type="datetime1">
              <a:rPr lang="en-US" smtClean="0"/>
              <a:pPr eaLnBrk="1" latinLnBrk="0" hangingPunct="1"/>
              <a:t>7/18/2017</a:t>
            </a:fld>
            <a:endParaRPr lang="en-US" dirty="0"/>
          </a:p>
        </p:txBody>
      </p:sp>
      <p:sp>
        <p:nvSpPr>
          <p:cNvPr id="5" name="Footer Placeholder 4"/>
          <p:cNvSpPr>
            <a:spLocks noGrp="1"/>
          </p:cNvSpPr>
          <p:nvPr>
            <p:ph type="ftr" sz="quarter" idx="11"/>
          </p:nvPr>
        </p:nvSpPr>
        <p:spPr/>
        <p:txBody>
          <a:bodyPr/>
          <a:lstStyle/>
          <a:p>
            <a:r>
              <a:rPr kumimoji="0" lang="en-US" smtClean="0"/>
              <a:t>KLE Technological University -31</a:t>
            </a:r>
            <a:endParaRPr kumimoji="0" lang="en-US"/>
          </a:p>
        </p:txBody>
      </p:sp>
      <p:sp>
        <p:nvSpPr>
          <p:cNvPr id="6" name="Slide Number Placeholder 5"/>
          <p:cNvSpPr>
            <a:spLocks noGrp="1"/>
          </p:cNvSpPr>
          <p:nvPr>
            <p:ph type="sldNum" sz="quarter" idx="12"/>
          </p:nvPr>
        </p:nvSpPr>
        <p:spPr/>
        <p:txBody>
          <a:bodyPr/>
          <a:lstStyle/>
          <a:p>
            <a:fld id="{F0C94032-CD4C-4C25-B0C2-CEC720522D92}" type="slidenum">
              <a:rPr kumimoji="0" lang="en-US" smtClean="0"/>
              <a:pPr/>
              <a:t>‹#›</a:t>
            </a:fld>
            <a:endParaRPr kumimoji="0" lang="en-US" dirty="0">
              <a:solidFill>
                <a:srgbClr val="FFFFFF"/>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eaLnBrk="1" latinLnBrk="0" hangingPunct="1"/>
            <a:fld id="{5BD6CE96-3969-4770-945E-A72023017483}" type="datetime1">
              <a:rPr lang="en-US" smtClean="0"/>
              <a:pPr eaLnBrk="1" latinLnBrk="0" hangingPunct="1"/>
              <a:t>7/18/2017</a:t>
            </a:fld>
            <a:endParaRPr lang="en-US"/>
          </a:p>
        </p:txBody>
      </p:sp>
      <p:sp>
        <p:nvSpPr>
          <p:cNvPr id="5" name="Footer Placeholder 4"/>
          <p:cNvSpPr>
            <a:spLocks noGrp="1"/>
          </p:cNvSpPr>
          <p:nvPr>
            <p:ph type="ftr" sz="quarter" idx="11"/>
          </p:nvPr>
        </p:nvSpPr>
        <p:spPr/>
        <p:txBody>
          <a:bodyPr/>
          <a:lstStyle/>
          <a:p>
            <a:r>
              <a:rPr kumimoji="0" lang="en-US" smtClean="0"/>
              <a:t>KLE Technological University -31</a:t>
            </a:r>
            <a:endParaRPr kumimoji="0" lang="en-US"/>
          </a:p>
        </p:txBody>
      </p:sp>
      <p:sp>
        <p:nvSpPr>
          <p:cNvPr id="6" name="Slide Number Placeholder 5"/>
          <p:cNvSpPr>
            <a:spLocks noGrp="1"/>
          </p:cNvSpPr>
          <p:nvPr>
            <p:ph type="sldNum" sz="quarter" idx="12"/>
          </p:nvPr>
        </p:nvSpPr>
        <p:spPr/>
        <p:txBody>
          <a:bodyPr/>
          <a:lstStyle/>
          <a:p>
            <a:pPr algn="ctr" eaLnBrk="1" latinLnBrk="0" hangingPunct="1"/>
            <a:fld id="{F0C94032-CD4C-4C25-B0C2-CEC720522D92}" type="slidenum">
              <a:rPr kumimoji="0" lang="en-US" smtClean="0"/>
              <a:pPr algn="ctr" eaLnBrk="1" latinLnBrk="0" hangingPunct="1"/>
              <a:t>‹#›</a:t>
            </a:fld>
            <a:endParaRPr kumimoji="0" lang="en-US" sz="2400" dirty="0">
              <a:solidFill>
                <a:srgbClr val="FFFFFF"/>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eaLnBrk="1" latinLnBrk="0" hangingPunct="1"/>
            <a:fld id="{73FF0B01-7D52-4E57-A36D-7402CA22BAEA}" type="datetime1">
              <a:rPr lang="en-US" smtClean="0"/>
              <a:pPr eaLnBrk="1" latinLnBrk="0" hangingPunct="1"/>
              <a:t>7/18/2017</a:t>
            </a:fld>
            <a:endParaRPr lang="en-US"/>
          </a:p>
        </p:txBody>
      </p:sp>
      <p:sp>
        <p:nvSpPr>
          <p:cNvPr id="6" name="Footer Placeholder 5"/>
          <p:cNvSpPr>
            <a:spLocks noGrp="1"/>
          </p:cNvSpPr>
          <p:nvPr>
            <p:ph type="ftr" sz="quarter" idx="11"/>
          </p:nvPr>
        </p:nvSpPr>
        <p:spPr/>
        <p:txBody>
          <a:bodyPr/>
          <a:lstStyle/>
          <a:p>
            <a:r>
              <a:rPr kumimoji="0" lang="en-US" smtClean="0"/>
              <a:t>KLE Technological University -31</a:t>
            </a:r>
            <a:endParaRPr kumimoji="0" lang="en-US"/>
          </a:p>
        </p:txBody>
      </p:sp>
      <p:sp>
        <p:nvSpPr>
          <p:cNvPr id="7" name="Slide Number Placeholder 6"/>
          <p:cNvSpPr>
            <a:spLocks noGrp="1"/>
          </p:cNvSpPr>
          <p:nvPr>
            <p:ph type="sldNum" sz="quarter" idx="12"/>
          </p:nvPr>
        </p:nvSpPr>
        <p:spPr/>
        <p:txBody>
          <a:bodyPr/>
          <a:lstStyle/>
          <a:p>
            <a:pPr algn="ctr" eaLnBrk="1" latinLnBrk="0" hangingPunct="1"/>
            <a:fld id="{F0C94032-CD4C-4C25-B0C2-CEC720522D92}" type="slidenum">
              <a:rPr kumimoji="0" lang="en-US" smtClean="0"/>
              <a:pPr algn="ctr" eaLnBrk="1" latinLnBrk="0" hangingPunct="1"/>
              <a:t>‹#›</a:t>
            </a:fld>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eaLnBrk="1" latinLnBrk="0" hangingPunct="1"/>
            <a:fld id="{53EE84B0-D547-48C4-9E0C-00C4961218FE}" type="datetime1">
              <a:rPr lang="en-US" smtClean="0"/>
              <a:pPr eaLnBrk="1" latinLnBrk="0" hangingPunct="1"/>
              <a:t>7/18/2017</a:t>
            </a:fld>
            <a:endParaRPr lang="en-US"/>
          </a:p>
        </p:txBody>
      </p:sp>
      <p:sp>
        <p:nvSpPr>
          <p:cNvPr id="8" name="Footer Placeholder 7"/>
          <p:cNvSpPr>
            <a:spLocks noGrp="1"/>
          </p:cNvSpPr>
          <p:nvPr>
            <p:ph type="ftr" sz="quarter" idx="11"/>
          </p:nvPr>
        </p:nvSpPr>
        <p:spPr/>
        <p:txBody>
          <a:bodyPr/>
          <a:lstStyle/>
          <a:p>
            <a:r>
              <a:rPr kumimoji="0" lang="en-US" smtClean="0"/>
              <a:t>KLE Technological University -31</a:t>
            </a:r>
            <a:endParaRPr kumimoji="0" lang="en-US"/>
          </a:p>
        </p:txBody>
      </p:sp>
      <p:sp>
        <p:nvSpPr>
          <p:cNvPr id="9" name="Slide Number Placeholder 8"/>
          <p:cNvSpPr>
            <a:spLocks noGrp="1"/>
          </p:cNvSpPr>
          <p:nvPr>
            <p:ph type="sldNum" sz="quarter" idx="12"/>
          </p:nvPr>
        </p:nvSpPr>
        <p:spPr/>
        <p:txBody>
          <a:bodyPr/>
          <a:lstStyle/>
          <a:p>
            <a:pPr algn="ctr" eaLnBrk="1" latinLnBrk="0" hangingPunct="1"/>
            <a:fld id="{F0C94032-CD4C-4C25-B0C2-CEC720522D92}" type="slidenum">
              <a:rPr kumimoji="0" lang="en-US" smtClean="0"/>
              <a:pPr algn="ctr" eaLnBrk="1" latinLnBrk="0" hangingPunct="1"/>
              <a:t>‹#›</a:t>
            </a:fld>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eaLnBrk="1" latinLnBrk="0" hangingPunct="1"/>
            <a:fld id="{39DDE6F6-6613-4B33-B6D6-4EA7733D0805}" type="datetime1">
              <a:rPr lang="en-US" smtClean="0"/>
              <a:pPr eaLnBrk="1" latinLnBrk="0" hangingPunct="1"/>
              <a:t>7/18/2017</a:t>
            </a:fld>
            <a:endParaRPr lang="en-US"/>
          </a:p>
        </p:txBody>
      </p:sp>
      <p:sp>
        <p:nvSpPr>
          <p:cNvPr id="4" name="Footer Placeholder 3"/>
          <p:cNvSpPr>
            <a:spLocks noGrp="1"/>
          </p:cNvSpPr>
          <p:nvPr>
            <p:ph type="ftr" sz="quarter" idx="11"/>
          </p:nvPr>
        </p:nvSpPr>
        <p:spPr/>
        <p:txBody>
          <a:bodyPr/>
          <a:lstStyle/>
          <a:p>
            <a:r>
              <a:rPr kumimoji="0" lang="en-US" smtClean="0"/>
              <a:t>KLE Technological University -31</a:t>
            </a:r>
            <a:endParaRPr kumimoji="0" lang="en-US"/>
          </a:p>
        </p:txBody>
      </p:sp>
      <p:sp>
        <p:nvSpPr>
          <p:cNvPr id="5" name="Slide Number Placeholder 4"/>
          <p:cNvSpPr>
            <a:spLocks noGrp="1"/>
          </p:cNvSpPr>
          <p:nvPr>
            <p:ph type="sldNum" sz="quarter" idx="12"/>
          </p:nvPr>
        </p:nvSpPr>
        <p:spPr/>
        <p:txBody>
          <a:bodyPr/>
          <a:lstStyle/>
          <a:p>
            <a:fld id="{F0C94032-CD4C-4C25-B0C2-CEC720522D92}" type="slidenum">
              <a:rPr kumimoji="0" lang="en-US" smtClean="0"/>
              <a:pPr/>
              <a:t>‹#›</a:t>
            </a:fld>
            <a:endParaRPr kumimoji="0" lang="en-US" dirty="0">
              <a:solidFill>
                <a:srgbClr val="FFFFFF"/>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eaLnBrk="1" latinLnBrk="0" hangingPunct="1"/>
            <a:fld id="{448C12AA-1844-4E6D-8E5D-EED306573C5B}" type="datetime1">
              <a:rPr lang="en-US" smtClean="0"/>
              <a:pPr eaLnBrk="1" latinLnBrk="0" hangingPunct="1"/>
              <a:t>7/18/2017</a:t>
            </a:fld>
            <a:endParaRPr lang="en-US"/>
          </a:p>
        </p:txBody>
      </p:sp>
      <p:sp>
        <p:nvSpPr>
          <p:cNvPr id="3" name="Footer Placeholder 2"/>
          <p:cNvSpPr>
            <a:spLocks noGrp="1"/>
          </p:cNvSpPr>
          <p:nvPr>
            <p:ph type="ftr" sz="quarter" idx="11"/>
          </p:nvPr>
        </p:nvSpPr>
        <p:spPr/>
        <p:txBody>
          <a:bodyPr/>
          <a:lstStyle/>
          <a:p>
            <a:r>
              <a:rPr kumimoji="0" lang="en-US" smtClean="0"/>
              <a:t>KLE Technological University -31</a:t>
            </a:r>
            <a:endParaRPr kumimoji="0" lang="en-US" dirty="0"/>
          </a:p>
        </p:txBody>
      </p:sp>
      <p:sp>
        <p:nvSpPr>
          <p:cNvPr id="4" name="Slide Number Placeholder 3"/>
          <p:cNvSpPr>
            <a:spLocks noGrp="1"/>
          </p:cNvSpPr>
          <p:nvPr>
            <p:ph type="sldNum" sz="quarter" idx="12"/>
          </p:nvPr>
        </p:nvSpPr>
        <p:spPr/>
        <p:txBody>
          <a:bodyPr/>
          <a:lstStyle/>
          <a:p>
            <a:fld id="{F0C94032-CD4C-4C25-B0C2-CEC720522D92}" type="slidenum">
              <a:rPr kumimoji="0" lang="en-US" smtClean="0"/>
              <a:pPr/>
              <a:t>‹#›</a:t>
            </a:fld>
            <a:endParaRPr kumimoji="0" lang="en-US" dirty="0">
              <a:solidFill>
                <a:schemeClr val="tx2"/>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eaLnBrk="1" latinLnBrk="0" hangingPunct="1"/>
            <a:fld id="{7FAF5170-1A00-4CC8-ADC2-1F1FB16B3C38}" type="datetime1">
              <a:rPr lang="en-US" smtClean="0"/>
              <a:pPr eaLnBrk="1" latinLnBrk="0" hangingPunct="1"/>
              <a:t>7/18/2017</a:t>
            </a:fld>
            <a:endParaRPr lang="en-US"/>
          </a:p>
        </p:txBody>
      </p:sp>
      <p:sp>
        <p:nvSpPr>
          <p:cNvPr id="6" name="Footer Placeholder 5"/>
          <p:cNvSpPr>
            <a:spLocks noGrp="1"/>
          </p:cNvSpPr>
          <p:nvPr>
            <p:ph type="ftr" sz="quarter" idx="11"/>
          </p:nvPr>
        </p:nvSpPr>
        <p:spPr/>
        <p:txBody>
          <a:bodyPr/>
          <a:lstStyle/>
          <a:p>
            <a:r>
              <a:rPr kumimoji="0" lang="en-US" smtClean="0"/>
              <a:t>KLE Technological University -31</a:t>
            </a:r>
            <a:endParaRPr kumimoji="0" lang="en-US"/>
          </a:p>
        </p:txBody>
      </p:sp>
      <p:sp>
        <p:nvSpPr>
          <p:cNvPr id="7" name="Slide Number Placeholder 6"/>
          <p:cNvSpPr>
            <a:spLocks noGrp="1"/>
          </p:cNvSpPr>
          <p:nvPr>
            <p:ph type="sldNum" sz="quarter" idx="12"/>
          </p:nvPr>
        </p:nvSpPr>
        <p:spPr/>
        <p:txBody>
          <a:bodyPr/>
          <a:lstStyle/>
          <a:p>
            <a:fld id="{F0C94032-CD4C-4C25-B0C2-CEC720522D92}" type="slidenum">
              <a:rPr kumimoji="0" lang="en-US" smtClean="0"/>
              <a:pPr/>
              <a:t>‹#›</a:t>
            </a:fld>
            <a:endParaRPr kumimoji="0" lang="en-US" dirty="0">
              <a:solidFill>
                <a:srgbClr val="FFFFFF"/>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eaLnBrk="1" latinLnBrk="0" hangingPunct="1"/>
            <a:fld id="{789C88F9-0A8E-43B1-A08A-B82BD76F6362}" type="datetime1">
              <a:rPr lang="en-US" smtClean="0"/>
              <a:pPr eaLnBrk="1" latinLnBrk="0" hangingPunct="1"/>
              <a:t>7/18/2017</a:t>
            </a:fld>
            <a:endParaRPr lang="en-US"/>
          </a:p>
        </p:txBody>
      </p:sp>
      <p:sp>
        <p:nvSpPr>
          <p:cNvPr id="6" name="Footer Placeholder 5"/>
          <p:cNvSpPr>
            <a:spLocks noGrp="1"/>
          </p:cNvSpPr>
          <p:nvPr>
            <p:ph type="ftr" sz="quarter" idx="11"/>
          </p:nvPr>
        </p:nvSpPr>
        <p:spPr/>
        <p:txBody>
          <a:bodyPr/>
          <a:lstStyle/>
          <a:p>
            <a:r>
              <a:rPr kumimoji="0" lang="en-US" smtClean="0"/>
              <a:t>KLE Technological University -31</a:t>
            </a:r>
            <a:endParaRPr kumimoji="0" lang="en-US" dirty="0"/>
          </a:p>
        </p:txBody>
      </p:sp>
      <p:sp>
        <p:nvSpPr>
          <p:cNvPr id="7" name="Slide Number Placeholder 6"/>
          <p:cNvSpPr>
            <a:spLocks noGrp="1"/>
          </p:cNvSpPr>
          <p:nvPr>
            <p:ph type="sldNum" sz="quarter" idx="12"/>
          </p:nvPr>
        </p:nvSpPr>
        <p:spPr/>
        <p:txBody>
          <a:bodyPr/>
          <a:lstStyle/>
          <a:p>
            <a:pPr algn="ctr" eaLnBrk="1" latinLnBrk="0" hangingPunct="1"/>
            <a:fld id="{F0C94032-CD4C-4C25-B0C2-CEC720522D92}" type="slidenum">
              <a:rPr kumimoji="0" lang="en-US" smtClean="0"/>
              <a:pPr algn="ctr" eaLnBrk="1" latinLnBrk="0" hangingPunct="1"/>
              <a:t>‹#›</a:t>
            </a:fld>
            <a:endParaRPr kumimoji="0" lang="en-US" sz="2800"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1" latinLnBrk="0" hangingPunct="1"/>
            <a:fld id="{C100E268-05C5-49BF-B5BA-FD737A0DFE4E}" type="datetime1">
              <a:rPr lang="en-US" smtClean="0"/>
              <a:pPr eaLnBrk="1" latinLnBrk="0" hangingPunct="1"/>
              <a:t>7/18/2017</a:t>
            </a:fld>
            <a:endParaRPr lang="en-US" sz="1400" dirty="0">
              <a:solidFill>
                <a:schemeClr val="tx2"/>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lgn="r" eaLnBrk="1" latinLnBrk="0" hangingPunct="1"/>
            <a:r>
              <a:rPr kumimoji="0" lang="en-US" sz="1400" smtClean="0">
                <a:solidFill>
                  <a:schemeClr val="tx2"/>
                </a:solidFill>
              </a:rPr>
              <a:t>KLE Technological University -31</a:t>
            </a:r>
            <a:endParaRPr kumimoji="0" lang="en-US" sz="1400" dirty="0">
              <a:solidFill>
                <a:schemeClr val="tx2"/>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ctr" eaLnBrk="1" latinLnBrk="0" hangingPunct="1"/>
            <a:fld id="{F0C94032-CD4C-4C25-B0C2-CEC720522D92}" type="slidenum">
              <a:rPr kumimoji="0" lang="en-US" smtClean="0"/>
              <a:pPr algn="ctr" eaLnBrk="1" latinLnBrk="0" hangingPunct="1"/>
              <a:t>‹#›</a:t>
            </a:fld>
            <a:endParaRPr kumimoji="0" lang="en-US" sz="1400" b="1" dirty="0">
              <a:solidFill>
                <a:srgbClr val="FFFFFF"/>
              </a:solidFill>
            </a:endParaRP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44.jpeg"/><Relationship Id="rId2" Type="http://schemas.openxmlformats.org/officeDocument/2006/relationships/image" Target="../media/image39.jpeg"/><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8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 to Machine Learning</a:t>
            </a:r>
            <a:endParaRPr lang="en-US" dirty="0"/>
          </a:p>
        </p:txBody>
      </p:sp>
      <p:sp>
        <p:nvSpPr>
          <p:cNvPr id="3" name="Subtitle 2"/>
          <p:cNvSpPr>
            <a:spLocks noGrp="1"/>
          </p:cNvSpPr>
          <p:nvPr>
            <p:ph type="subTitle" idx="1"/>
          </p:nvPr>
        </p:nvSpPr>
        <p:spPr/>
        <p:txBody>
          <a:bodyPr>
            <a:normAutofit/>
          </a:bodyPr>
          <a:lstStyle/>
          <a:p>
            <a:r>
              <a:rPr lang="en-US" dirty="0" smtClean="0"/>
              <a:t> </a:t>
            </a:r>
            <a:endParaRPr lang="en-US" dirty="0"/>
          </a:p>
        </p:txBody>
      </p:sp>
    </p:spTree>
    <p:extLst>
      <p:ext uri="{BB962C8B-B14F-4D97-AF65-F5344CB8AC3E}">
        <p14:creationId xmlns:p14="http://schemas.microsoft.com/office/powerpoint/2010/main" xmlns="" val="36512003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problems</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solidFill>
                  <a:srgbClr val="FF0000"/>
                </a:solidFill>
              </a:rPr>
              <a:t>What high-level machine learning problems have you seen or heard of before?</a:t>
            </a:r>
          </a:p>
        </p:txBody>
      </p:sp>
      <p:sp>
        <p:nvSpPr>
          <p:cNvPr id="4" name="Date Placeholder 3"/>
          <p:cNvSpPr>
            <a:spLocks noGrp="1"/>
          </p:cNvSpPr>
          <p:nvPr>
            <p:ph type="dt" sz="half" idx="10"/>
          </p:nvPr>
        </p:nvSpPr>
        <p:spPr/>
        <p:txBody>
          <a:bodyPr/>
          <a:lstStyle/>
          <a:p>
            <a:pPr eaLnBrk="1" latinLnBrk="0" hangingPunct="1"/>
            <a:fld id="{56ED510F-BD85-4A9A-8254-7B24E3B9CD9F}" type="datetime1">
              <a:rPr lang="en-US" smtClean="0"/>
              <a:pPr eaLnBrk="1" latinLnBrk="0" hangingPunct="1"/>
              <a:t>7/18/2017</a:t>
            </a:fld>
            <a:endParaRPr lang="en-US" dirty="0"/>
          </a:p>
        </p:txBody>
      </p:sp>
      <p:sp>
        <p:nvSpPr>
          <p:cNvPr id="5" name="Slide Number Placeholder 4"/>
          <p:cNvSpPr>
            <a:spLocks noGrp="1"/>
          </p:cNvSpPr>
          <p:nvPr>
            <p:ph type="sldNum" sz="quarter" idx="12"/>
          </p:nvPr>
        </p:nvSpPr>
        <p:spPr/>
        <p:txBody>
          <a:bodyPr/>
          <a:lstStyle/>
          <a:p>
            <a:fld id="{F0C94032-CD4C-4C25-B0C2-CEC720522D92}" type="slidenum">
              <a:rPr kumimoji="0" lang="en-US" smtClean="0"/>
              <a:pPr/>
              <a:t>10</a:t>
            </a:fld>
            <a:endParaRPr kumimoji="0" lang="en-US" dirty="0">
              <a:solidFill>
                <a:srgbClr val="FFFFFF"/>
              </a:solidFill>
            </a:endParaRPr>
          </a:p>
        </p:txBody>
      </p:sp>
      <p:sp>
        <p:nvSpPr>
          <p:cNvPr id="6" name="Footer Placeholder 5"/>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1621100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5432" t="9082" r="6270" b="5851"/>
          <a:stretch/>
        </p:blipFill>
        <p:spPr>
          <a:xfrm>
            <a:off x="401053" y="116306"/>
            <a:ext cx="8486274" cy="6741694"/>
          </a:xfrm>
          <a:prstGeom prst="rect">
            <a:avLst/>
          </a:prstGeom>
        </p:spPr>
      </p:pic>
      <p:sp>
        <p:nvSpPr>
          <p:cNvPr id="5" name="Date Placeholder 4"/>
          <p:cNvSpPr>
            <a:spLocks noGrp="1"/>
          </p:cNvSpPr>
          <p:nvPr>
            <p:ph type="dt" sz="half" idx="10"/>
          </p:nvPr>
        </p:nvSpPr>
        <p:spPr/>
        <p:txBody>
          <a:bodyPr/>
          <a:lstStyle/>
          <a:p>
            <a:pPr eaLnBrk="1" latinLnBrk="0" hangingPunct="1"/>
            <a:fld id="{9BE067B1-8BCF-408D-922F-5F0ADEFEAC90}" type="datetime1">
              <a:rPr lang="en-US" smtClean="0"/>
              <a:pPr eaLnBrk="1" latinLnBrk="0" hangingPunct="1"/>
              <a:t>7/18/2017</a:t>
            </a:fld>
            <a:endParaRPr lang="en-US" dirty="0"/>
          </a:p>
        </p:txBody>
      </p:sp>
      <p:sp>
        <p:nvSpPr>
          <p:cNvPr id="6" name="Slide Number Placeholder 5"/>
          <p:cNvSpPr>
            <a:spLocks noGrp="1"/>
          </p:cNvSpPr>
          <p:nvPr>
            <p:ph type="sldNum" sz="quarter" idx="12"/>
          </p:nvPr>
        </p:nvSpPr>
        <p:spPr/>
        <p:txBody>
          <a:bodyPr/>
          <a:lstStyle/>
          <a:p>
            <a:fld id="{F0C94032-CD4C-4C25-B0C2-CEC720522D92}" type="slidenum">
              <a:rPr kumimoji="0" lang="en-US" smtClean="0"/>
              <a:pPr/>
              <a:t>11</a:t>
            </a:fld>
            <a:endParaRPr kumimoji="0" lang="en-US" dirty="0">
              <a:solidFill>
                <a:srgbClr val="FFFFFF"/>
              </a:solidFill>
            </a:endParaRPr>
          </a:p>
        </p:txBody>
      </p:sp>
      <p:sp>
        <p:nvSpPr>
          <p:cNvPr id="7" name="Footer Placeholder 6"/>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42917774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4" name="Content Placeholder 3"/>
          <p:cNvPicPr>
            <a:picLocks noGrp="1" noChangeAspect="1"/>
          </p:cNvPicPr>
          <p:nvPr>
            <p:ph idx="1"/>
          </p:nvPr>
        </p:nvPicPr>
        <p:blipFill rotWithShape="1">
          <a:blip r:embed="rId3"/>
          <a:srcRect l="5004" t="14925" r="5782" b="5911"/>
          <a:stretch/>
        </p:blipFill>
        <p:spPr>
          <a:xfrm>
            <a:off x="320842" y="228601"/>
            <a:ext cx="8845428" cy="6204284"/>
          </a:xfrm>
          <a:prstGeom prst="rect">
            <a:avLst/>
          </a:prstGeom>
        </p:spPr>
      </p:pic>
      <p:sp>
        <p:nvSpPr>
          <p:cNvPr id="5" name="Date Placeholder 4"/>
          <p:cNvSpPr>
            <a:spLocks noGrp="1"/>
          </p:cNvSpPr>
          <p:nvPr>
            <p:ph type="dt" sz="half" idx="10"/>
          </p:nvPr>
        </p:nvSpPr>
        <p:spPr/>
        <p:txBody>
          <a:bodyPr/>
          <a:lstStyle/>
          <a:p>
            <a:pPr eaLnBrk="1" latinLnBrk="0" hangingPunct="1"/>
            <a:fld id="{33F9E173-0F93-481B-9E22-9798F86B294E}" type="datetime1">
              <a:rPr lang="en-US" smtClean="0"/>
              <a:pPr eaLnBrk="1" latinLnBrk="0" hangingPunct="1"/>
              <a:t>7/18/2017</a:t>
            </a:fld>
            <a:endParaRPr lang="en-US" dirty="0"/>
          </a:p>
        </p:txBody>
      </p:sp>
      <p:sp>
        <p:nvSpPr>
          <p:cNvPr id="6" name="Slide Number Placeholder 5"/>
          <p:cNvSpPr>
            <a:spLocks noGrp="1"/>
          </p:cNvSpPr>
          <p:nvPr>
            <p:ph type="sldNum" sz="quarter" idx="12"/>
          </p:nvPr>
        </p:nvSpPr>
        <p:spPr/>
        <p:txBody>
          <a:bodyPr/>
          <a:lstStyle/>
          <a:p>
            <a:fld id="{F0C94032-CD4C-4C25-B0C2-CEC720522D92}" type="slidenum">
              <a:rPr kumimoji="0" lang="en-US" smtClean="0"/>
              <a:pPr/>
              <a:t>12</a:t>
            </a:fld>
            <a:endParaRPr kumimoji="0" lang="en-US" dirty="0">
              <a:solidFill>
                <a:srgbClr val="FFFFFF"/>
              </a:solidFill>
            </a:endParaRPr>
          </a:p>
        </p:txBody>
      </p:sp>
      <p:sp>
        <p:nvSpPr>
          <p:cNvPr id="7" name="Footer Placeholder 6"/>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15901341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3"/>
          <a:srcRect l="5800" t="7582" r="6129" b="5352"/>
          <a:stretch/>
        </p:blipFill>
        <p:spPr>
          <a:xfrm>
            <a:off x="0" y="228600"/>
            <a:ext cx="8947418" cy="6027822"/>
          </a:xfrm>
          <a:prstGeom prst="rect">
            <a:avLst/>
          </a:prstGeom>
        </p:spPr>
      </p:pic>
      <p:sp>
        <p:nvSpPr>
          <p:cNvPr id="5" name="Date Placeholder 4"/>
          <p:cNvSpPr>
            <a:spLocks noGrp="1"/>
          </p:cNvSpPr>
          <p:nvPr>
            <p:ph type="dt" sz="half" idx="10"/>
          </p:nvPr>
        </p:nvSpPr>
        <p:spPr/>
        <p:txBody>
          <a:bodyPr/>
          <a:lstStyle/>
          <a:p>
            <a:pPr eaLnBrk="1" latinLnBrk="0" hangingPunct="1"/>
            <a:fld id="{D7DFC387-42DF-4843-9198-579E5B08A554}" type="datetime1">
              <a:rPr lang="en-US" smtClean="0"/>
              <a:pPr eaLnBrk="1" latinLnBrk="0" hangingPunct="1"/>
              <a:t>7/18/2017</a:t>
            </a:fld>
            <a:endParaRPr lang="en-US" dirty="0"/>
          </a:p>
        </p:txBody>
      </p:sp>
      <p:sp>
        <p:nvSpPr>
          <p:cNvPr id="6" name="Slide Number Placeholder 5"/>
          <p:cNvSpPr>
            <a:spLocks noGrp="1"/>
          </p:cNvSpPr>
          <p:nvPr>
            <p:ph type="sldNum" sz="quarter" idx="12"/>
          </p:nvPr>
        </p:nvSpPr>
        <p:spPr/>
        <p:txBody>
          <a:bodyPr/>
          <a:lstStyle/>
          <a:p>
            <a:fld id="{F0C94032-CD4C-4C25-B0C2-CEC720522D92}" type="slidenum">
              <a:rPr kumimoji="0" lang="en-US" smtClean="0"/>
              <a:pPr/>
              <a:t>13</a:t>
            </a:fld>
            <a:endParaRPr kumimoji="0" lang="en-US" dirty="0">
              <a:solidFill>
                <a:srgbClr val="FFFFFF"/>
              </a:solidFill>
            </a:endParaRPr>
          </a:p>
        </p:txBody>
      </p:sp>
      <p:sp>
        <p:nvSpPr>
          <p:cNvPr id="7" name="Footer Placeholder 6"/>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3074588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3"/>
          <a:srcRect l="4997" t="8169" r="5983" b="5209"/>
          <a:stretch/>
        </p:blipFill>
        <p:spPr>
          <a:xfrm>
            <a:off x="288757" y="228600"/>
            <a:ext cx="8676757" cy="6629400"/>
          </a:xfrm>
          <a:prstGeom prst="rect">
            <a:avLst/>
          </a:prstGeom>
        </p:spPr>
      </p:pic>
      <p:sp>
        <p:nvSpPr>
          <p:cNvPr id="5" name="Date Placeholder 4"/>
          <p:cNvSpPr>
            <a:spLocks noGrp="1"/>
          </p:cNvSpPr>
          <p:nvPr>
            <p:ph type="dt" sz="half" idx="10"/>
          </p:nvPr>
        </p:nvSpPr>
        <p:spPr/>
        <p:txBody>
          <a:bodyPr/>
          <a:lstStyle/>
          <a:p>
            <a:pPr eaLnBrk="1" latinLnBrk="0" hangingPunct="1"/>
            <a:fld id="{0AB4F57D-6446-4F10-B42E-58FA90ECE807}" type="datetime1">
              <a:rPr lang="en-US" smtClean="0"/>
              <a:pPr eaLnBrk="1" latinLnBrk="0" hangingPunct="1"/>
              <a:t>7/18/2017</a:t>
            </a:fld>
            <a:endParaRPr lang="en-US" dirty="0"/>
          </a:p>
        </p:txBody>
      </p:sp>
      <p:sp>
        <p:nvSpPr>
          <p:cNvPr id="6" name="Slide Number Placeholder 5"/>
          <p:cNvSpPr>
            <a:spLocks noGrp="1"/>
          </p:cNvSpPr>
          <p:nvPr>
            <p:ph type="sldNum" sz="quarter" idx="12"/>
          </p:nvPr>
        </p:nvSpPr>
        <p:spPr/>
        <p:txBody>
          <a:bodyPr/>
          <a:lstStyle/>
          <a:p>
            <a:fld id="{F0C94032-CD4C-4C25-B0C2-CEC720522D92}" type="slidenum">
              <a:rPr kumimoji="0" lang="en-US" smtClean="0"/>
              <a:pPr/>
              <a:t>14</a:t>
            </a:fld>
            <a:endParaRPr kumimoji="0" lang="en-US" dirty="0">
              <a:solidFill>
                <a:srgbClr val="FFFFFF"/>
              </a:solidFill>
            </a:endParaRPr>
          </a:p>
        </p:txBody>
      </p:sp>
      <p:sp>
        <p:nvSpPr>
          <p:cNvPr id="7" name="Footer Placeholder 6"/>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1749576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3"/>
          <a:srcRect l="9435" t="8169" r="5614" b="4989"/>
          <a:stretch/>
        </p:blipFill>
        <p:spPr>
          <a:xfrm>
            <a:off x="187321" y="228600"/>
            <a:ext cx="8578727" cy="6493042"/>
          </a:xfrm>
          <a:prstGeom prst="rect">
            <a:avLst/>
          </a:prstGeom>
        </p:spPr>
      </p:pic>
      <p:sp>
        <p:nvSpPr>
          <p:cNvPr id="5" name="Date Placeholder 4"/>
          <p:cNvSpPr>
            <a:spLocks noGrp="1"/>
          </p:cNvSpPr>
          <p:nvPr>
            <p:ph type="dt" sz="half" idx="10"/>
          </p:nvPr>
        </p:nvSpPr>
        <p:spPr/>
        <p:txBody>
          <a:bodyPr/>
          <a:lstStyle/>
          <a:p>
            <a:pPr eaLnBrk="1" latinLnBrk="0" hangingPunct="1"/>
            <a:fld id="{71EFA731-F699-40C5-87C0-46F34046AE59}" type="datetime1">
              <a:rPr lang="en-US" smtClean="0"/>
              <a:pPr eaLnBrk="1" latinLnBrk="0" hangingPunct="1"/>
              <a:t>7/18/2017</a:t>
            </a:fld>
            <a:endParaRPr lang="en-US" dirty="0"/>
          </a:p>
        </p:txBody>
      </p:sp>
      <p:sp>
        <p:nvSpPr>
          <p:cNvPr id="6" name="Slide Number Placeholder 5"/>
          <p:cNvSpPr>
            <a:spLocks noGrp="1"/>
          </p:cNvSpPr>
          <p:nvPr>
            <p:ph type="sldNum" sz="quarter" idx="12"/>
          </p:nvPr>
        </p:nvSpPr>
        <p:spPr/>
        <p:txBody>
          <a:bodyPr/>
          <a:lstStyle/>
          <a:p>
            <a:fld id="{F0C94032-CD4C-4C25-B0C2-CEC720522D92}" type="slidenum">
              <a:rPr kumimoji="0" lang="en-US" smtClean="0"/>
              <a:pPr/>
              <a:t>15</a:t>
            </a:fld>
            <a:endParaRPr kumimoji="0" lang="en-US" dirty="0">
              <a:solidFill>
                <a:srgbClr val="FFFFFF"/>
              </a:solidFill>
            </a:endParaRPr>
          </a:p>
        </p:txBody>
      </p:sp>
      <p:sp>
        <p:nvSpPr>
          <p:cNvPr id="7" name="Footer Placeholder 6"/>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37032177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3"/>
          <a:srcRect l="9682" t="7730" r="6970" b="5209"/>
          <a:stretch/>
        </p:blipFill>
        <p:spPr>
          <a:xfrm>
            <a:off x="391556" y="228600"/>
            <a:ext cx="8374492" cy="6477000"/>
          </a:xfrm>
          <a:prstGeom prst="rect">
            <a:avLst/>
          </a:prstGeom>
        </p:spPr>
      </p:pic>
      <p:sp>
        <p:nvSpPr>
          <p:cNvPr id="5" name="Date Placeholder 4"/>
          <p:cNvSpPr>
            <a:spLocks noGrp="1"/>
          </p:cNvSpPr>
          <p:nvPr>
            <p:ph type="dt" sz="half" idx="10"/>
          </p:nvPr>
        </p:nvSpPr>
        <p:spPr/>
        <p:txBody>
          <a:bodyPr/>
          <a:lstStyle/>
          <a:p>
            <a:pPr eaLnBrk="1" latinLnBrk="0" hangingPunct="1"/>
            <a:fld id="{85F7D337-BF53-439F-AC87-B1414455EEF4}" type="datetime1">
              <a:rPr lang="en-US" smtClean="0"/>
              <a:pPr eaLnBrk="1" latinLnBrk="0" hangingPunct="1"/>
              <a:t>7/18/2017</a:t>
            </a:fld>
            <a:endParaRPr lang="en-US" dirty="0"/>
          </a:p>
        </p:txBody>
      </p:sp>
      <p:sp>
        <p:nvSpPr>
          <p:cNvPr id="6" name="Slide Number Placeholder 5"/>
          <p:cNvSpPr>
            <a:spLocks noGrp="1"/>
          </p:cNvSpPr>
          <p:nvPr>
            <p:ph type="sldNum" sz="quarter" idx="12"/>
          </p:nvPr>
        </p:nvSpPr>
        <p:spPr/>
        <p:txBody>
          <a:bodyPr/>
          <a:lstStyle/>
          <a:p>
            <a:fld id="{F0C94032-CD4C-4C25-B0C2-CEC720522D92}" type="slidenum">
              <a:rPr kumimoji="0" lang="en-US" smtClean="0"/>
              <a:pPr/>
              <a:t>16</a:t>
            </a:fld>
            <a:endParaRPr kumimoji="0" lang="en-US" dirty="0">
              <a:solidFill>
                <a:srgbClr val="FFFFFF"/>
              </a:solidFill>
            </a:endParaRPr>
          </a:p>
        </p:txBody>
      </p:sp>
      <p:sp>
        <p:nvSpPr>
          <p:cNvPr id="7" name="Footer Placeholder 6"/>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33185523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3"/>
          <a:srcRect l="7340" t="7949" r="6353" b="5427"/>
          <a:stretch/>
        </p:blipFill>
        <p:spPr>
          <a:xfrm>
            <a:off x="243885" y="228600"/>
            <a:ext cx="8727712" cy="6460956"/>
          </a:xfrm>
          <a:prstGeom prst="rect">
            <a:avLst/>
          </a:prstGeom>
        </p:spPr>
      </p:pic>
      <p:sp>
        <p:nvSpPr>
          <p:cNvPr id="5" name="Date Placeholder 4"/>
          <p:cNvSpPr>
            <a:spLocks noGrp="1"/>
          </p:cNvSpPr>
          <p:nvPr>
            <p:ph type="dt" sz="half" idx="10"/>
          </p:nvPr>
        </p:nvSpPr>
        <p:spPr/>
        <p:txBody>
          <a:bodyPr/>
          <a:lstStyle/>
          <a:p>
            <a:pPr eaLnBrk="1" latinLnBrk="0" hangingPunct="1"/>
            <a:fld id="{56E1E87B-DCDE-44E8-86E7-FF2C433A4BD6}" type="datetime1">
              <a:rPr lang="en-US" smtClean="0"/>
              <a:pPr eaLnBrk="1" latinLnBrk="0" hangingPunct="1"/>
              <a:t>7/18/2017</a:t>
            </a:fld>
            <a:endParaRPr lang="en-US" dirty="0"/>
          </a:p>
        </p:txBody>
      </p:sp>
      <p:sp>
        <p:nvSpPr>
          <p:cNvPr id="6" name="Slide Number Placeholder 5"/>
          <p:cNvSpPr>
            <a:spLocks noGrp="1"/>
          </p:cNvSpPr>
          <p:nvPr>
            <p:ph type="sldNum" sz="quarter" idx="12"/>
          </p:nvPr>
        </p:nvSpPr>
        <p:spPr/>
        <p:txBody>
          <a:bodyPr/>
          <a:lstStyle/>
          <a:p>
            <a:fld id="{F0C94032-CD4C-4C25-B0C2-CEC720522D92}" type="slidenum">
              <a:rPr kumimoji="0" lang="en-US" smtClean="0"/>
              <a:pPr/>
              <a:t>17</a:t>
            </a:fld>
            <a:endParaRPr kumimoji="0" lang="en-US" dirty="0">
              <a:solidFill>
                <a:srgbClr val="FFFFFF"/>
              </a:solidFill>
            </a:endParaRPr>
          </a:p>
        </p:txBody>
      </p:sp>
      <p:sp>
        <p:nvSpPr>
          <p:cNvPr id="7" name="Footer Placeholder 6"/>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10486636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4" name="Content Placeholder 3"/>
          <p:cNvPicPr>
            <a:picLocks noGrp="1" noChangeAspect="1"/>
          </p:cNvPicPr>
          <p:nvPr>
            <p:ph idx="1"/>
          </p:nvPr>
        </p:nvPicPr>
        <p:blipFill rotWithShape="1">
          <a:blip r:embed="rId2"/>
          <a:srcRect l="8007" t="14005" r="14556" b="7850"/>
          <a:stretch/>
        </p:blipFill>
        <p:spPr>
          <a:xfrm>
            <a:off x="320842" y="545432"/>
            <a:ext cx="8333911" cy="5518484"/>
          </a:xfrm>
          <a:prstGeom prst="rect">
            <a:avLst/>
          </a:prstGeom>
        </p:spPr>
      </p:pic>
      <p:sp>
        <p:nvSpPr>
          <p:cNvPr id="5" name="Date Placeholder 4"/>
          <p:cNvSpPr>
            <a:spLocks noGrp="1"/>
          </p:cNvSpPr>
          <p:nvPr>
            <p:ph type="dt" sz="half" idx="10"/>
          </p:nvPr>
        </p:nvSpPr>
        <p:spPr/>
        <p:txBody>
          <a:bodyPr/>
          <a:lstStyle/>
          <a:p>
            <a:pPr eaLnBrk="1" latinLnBrk="0" hangingPunct="1"/>
            <a:fld id="{EB07B3D5-A181-4619-8A38-3E10757A996A}" type="datetime1">
              <a:rPr lang="en-US" smtClean="0"/>
              <a:pPr eaLnBrk="1" latinLnBrk="0" hangingPunct="1"/>
              <a:t>7/18/2017</a:t>
            </a:fld>
            <a:endParaRPr lang="en-US" dirty="0"/>
          </a:p>
        </p:txBody>
      </p:sp>
      <p:sp>
        <p:nvSpPr>
          <p:cNvPr id="6" name="Slide Number Placeholder 5"/>
          <p:cNvSpPr>
            <a:spLocks noGrp="1"/>
          </p:cNvSpPr>
          <p:nvPr>
            <p:ph type="sldNum" sz="quarter" idx="12"/>
          </p:nvPr>
        </p:nvSpPr>
        <p:spPr/>
        <p:txBody>
          <a:bodyPr/>
          <a:lstStyle/>
          <a:p>
            <a:fld id="{F0C94032-CD4C-4C25-B0C2-CEC720522D92}" type="slidenum">
              <a:rPr kumimoji="0" lang="en-US" smtClean="0"/>
              <a:pPr/>
              <a:t>18</a:t>
            </a:fld>
            <a:endParaRPr kumimoji="0" lang="en-US" dirty="0">
              <a:solidFill>
                <a:srgbClr val="FFFFFF"/>
              </a:solidFill>
            </a:endParaRPr>
          </a:p>
        </p:txBody>
      </p:sp>
      <p:sp>
        <p:nvSpPr>
          <p:cNvPr id="7" name="Footer Placeholder 6"/>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23164159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3"/>
          <a:srcRect l="8007" t="7225" r="9741" b="5352"/>
          <a:stretch/>
        </p:blipFill>
        <p:spPr>
          <a:xfrm>
            <a:off x="342778" y="465222"/>
            <a:ext cx="8423270" cy="5852002"/>
          </a:xfrm>
          <a:prstGeom prst="rect">
            <a:avLst/>
          </a:prstGeom>
        </p:spPr>
      </p:pic>
      <p:sp>
        <p:nvSpPr>
          <p:cNvPr id="5" name="Date Placeholder 4"/>
          <p:cNvSpPr>
            <a:spLocks noGrp="1"/>
          </p:cNvSpPr>
          <p:nvPr>
            <p:ph type="dt" sz="half" idx="10"/>
          </p:nvPr>
        </p:nvSpPr>
        <p:spPr/>
        <p:txBody>
          <a:bodyPr/>
          <a:lstStyle/>
          <a:p>
            <a:pPr eaLnBrk="1" latinLnBrk="0" hangingPunct="1"/>
            <a:fld id="{E0996542-2985-4FCB-89EC-07212D653CFD}" type="datetime1">
              <a:rPr lang="en-US" smtClean="0"/>
              <a:pPr eaLnBrk="1" latinLnBrk="0" hangingPunct="1"/>
              <a:t>7/18/2017</a:t>
            </a:fld>
            <a:endParaRPr lang="en-US" dirty="0"/>
          </a:p>
        </p:txBody>
      </p:sp>
      <p:sp>
        <p:nvSpPr>
          <p:cNvPr id="6" name="Slide Number Placeholder 5"/>
          <p:cNvSpPr>
            <a:spLocks noGrp="1"/>
          </p:cNvSpPr>
          <p:nvPr>
            <p:ph type="sldNum" sz="quarter" idx="12"/>
          </p:nvPr>
        </p:nvSpPr>
        <p:spPr/>
        <p:txBody>
          <a:bodyPr/>
          <a:lstStyle/>
          <a:p>
            <a:fld id="{F0C94032-CD4C-4C25-B0C2-CEC720522D92}" type="slidenum">
              <a:rPr kumimoji="0" lang="en-US" smtClean="0"/>
              <a:pPr/>
              <a:t>19</a:t>
            </a:fld>
            <a:endParaRPr kumimoji="0" lang="en-US" dirty="0">
              <a:solidFill>
                <a:srgbClr val="FFFFFF"/>
              </a:solidFill>
            </a:endParaRPr>
          </a:p>
        </p:txBody>
      </p:sp>
      <p:sp>
        <p:nvSpPr>
          <p:cNvPr id="7" name="Footer Placeholder 6"/>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593064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1143000"/>
          </a:xfrm>
        </p:spPr>
        <p:txBody>
          <a:bodyPr>
            <a:normAutofit/>
          </a:bodyPr>
          <a:lstStyle/>
          <a:p>
            <a:r>
              <a:rPr lang="en-US" sz="4000" dirty="0" smtClean="0"/>
              <a:t>Why are you here?</a:t>
            </a:r>
            <a:endParaRPr lang="en-US" sz="4000" dirty="0"/>
          </a:p>
        </p:txBody>
      </p:sp>
      <p:sp>
        <p:nvSpPr>
          <p:cNvPr id="3" name="Content Placeholder 2"/>
          <p:cNvSpPr>
            <a:spLocks noGrp="1"/>
          </p:cNvSpPr>
          <p:nvPr>
            <p:ph idx="1"/>
          </p:nvPr>
        </p:nvSpPr>
        <p:spPr>
          <a:xfrm>
            <a:off x="558800" y="1679222"/>
            <a:ext cx="7772400" cy="4724400"/>
          </a:xfrm>
        </p:spPr>
        <p:txBody>
          <a:bodyPr>
            <a:normAutofit/>
          </a:bodyPr>
          <a:lstStyle/>
          <a:p>
            <a:pPr marL="0" indent="0">
              <a:buNone/>
            </a:pPr>
            <a:endParaRPr lang="en-US" sz="3200" dirty="0" smtClean="0"/>
          </a:p>
          <a:p>
            <a:pPr marL="0" indent="0">
              <a:buNone/>
            </a:pPr>
            <a:r>
              <a:rPr lang="en-US" sz="3200" dirty="0" smtClean="0"/>
              <a:t>What is Machine Learning?</a:t>
            </a:r>
          </a:p>
          <a:p>
            <a:pPr marL="0" indent="0">
              <a:buNone/>
            </a:pPr>
            <a:endParaRPr lang="en-US" sz="3200" dirty="0" smtClean="0"/>
          </a:p>
          <a:p>
            <a:pPr marL="0" indent="0">
              <a:buNone/>
            </a:pPr>
            <a:r>
              <a:rPr lang="en-US" sz="3200" dirty="0" smtClean="0"/>
              <a:t>Why are you taking this course?</a:t>
            </a:r>
          </a:p>
          <a:p>
            <a:pPr marL="0" indent="0">
              <a:buNone/>
            </a:pPr>
            <a:endParaRPr lang="en-US" sz="3200" dirty="0"/>
          </a:p>
          <a:p>
            <a:pPr marL="0" indent="0">
              <a:buNone/>
            </a:pPr>
            <a:r>
              <a:rPr lang="en-US" sz="3200" dirty="0" smtClean="0"/>
              <a:t>What topics covered?</a:t>
            </a:r>
            <a:endParaRPr lang="en-US" sz="3200" dirty="0"/>
          </a:p>
        </p:txBody>
      </p:sp>
      <p:sp>
        <p:nvSpPr>
          <p:cNvPr id="4" name="Date Placeholder 3"/>
          <p:cNvSpPr>
            <a:spLocks noGrp="1"/>
          </p:cNvSpPr>
          <p:nvPr>
            <p:ph type="dt" sz="half" idx="10"/>
          </p:nvPr>
        </p:nvSpPr>
        <p:spPr/>
        <p:txBody>
          <a:bodyPr/>
          <a:lstStyle/>
          <a:p>
            <a:pPr eaLnBrk="1" latinLnBrk="0" hangingPunct="1"/>
            <a:fld id="{5C9F4B37-899D-48D6-BC29-C4FCBA06F2F3}" type="datetime1">
              <a:rPr lang="en-US" smtClean="0"/>
              <a:pPr eaLnBrk="1" latinLnBrk="0" hangingPunct="1"/>
              <a:t>7/18/2017</a:t>
            </a:fld>
            <a:endParaRPr lang="en-US" dirty="0"/>
          </a:p>
        </p:txBody>
      </p:sp>
      <p:sp>
        <p:nvSpPr>
          <p:cNvPr id="5" name="Slide Number Placeholder 4"/>
          <p:cNvSpPr>
            <a:spLocks noGrp="1"/>
          </p:cNvSpPr>
          <p:nvPr>
            <p:ph type="sldNum" sz="quarter" idx="12"/>
          </p:nvPr>
        </p:nvSpPr>
        <p:spPr/>
        <p:txBody>
          <a:bodyPr/>
          <a:lstStyle/>
          <a:p>
            <a:fld id="{F0C94032-CD4C-4C25-B0C2-CEC720522D92}" type="slidenum">
              <a:rPr kumimoji="0" lang="en-US" smtClean="0"/>
              <a:pPr/>
              <a:t>2</a:t>
            </a:fld>
            <a:endParaRPr kumimoji="0" lang="en-US" dirty="0">
              <a:solidFill>
                <a:srgbClr val="FFFFFF"/>
              </a:solidFill>
            </a:endParaRPr>
          </a:p>
        </p:txBody>
      </p:sp>
      <p:sp>
        <p:nvSpPr>
          <p:cNvPr id="6" name="Footer Placeholder 5"/>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13310582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l="7605" t="10794" r="13553" b="9277"/>
          <a:stretch/>
        </p:blipFill>
        <p:spPr>
          <a:xfrm>
            <a:off x="373123" y="481263"/>
            <a:ext cx="8273572" cy="5710989"/>
          </a:xfrm>
          <a:prstGeom prst="rect">
            <a:avLst/>
          </a:prstGeom>
        </p:spPr>
      </p:pic>
      <p:sp>
        <p:nvSpPr>
          <p:cNvPr id="5" name="Date Placeholder 4"/>
          <p:cNvSpPr>
            <a:spLocks noGrp="1"/>
          </p:cNvSpPr>
          <p:nvPr>
            <p:ph type="dt" sz="half" idx="10"/>
          </p:nvPr>
        </p:nvSpPr>
        <p:spPr/>
        <p:txBody>
          <a:bodyPr/>
          <a:lstStyle/>
          <a:p>
            <a:pPr eaLnBrk="1" latinLnBrk="0" hangingPunct="1"/>
            <a:fld id="{935EDFED-7216-4B3B-800E-505A8E642A60}" type="datetime1">
              <a:rPr lang="en-US" smtClean="0"/>
              <a:pPr eaLnBrk="1" latinLnBrk="0" hangingPunct="1"/>
              <a:t>7/18/2017</a:t>
            </a:fld>
            <a:endParaRPr lang="en-US" dirty="0"/>
          </a:p>
        </p:txBody>
      </p:sp>
      <p:sp>
        <p:nvSpPr>
          <p:cNvPr id="6" name="Slide Number Placeholder 5"/>
          <p:cNvSpPr>
            <a:spLocks noGrp="1"/>
          </p:cNvSpPr>
          <p:nvPr>
            <p:ph type="sldNum" sz="quarter" idx="12"/>
          </p:nvPr>
        </p:nvSpPr>
        <p:spPr/>
        <p:txBody>
          <a:bodyPr/>
          <a:lstStyle/>
          <a:p>
            <a:fld id="{F0C94032-CD4C-4C25-B0C2-CEC720522D92}" type="slidenum">
              <a:rPr kumimoji="0" lang="en-US" smtClean="0"/>
              <a:pPr/>
              <a:t>20</a:t>
            </a:fld>
            <a:endParaRPr kumimoji="0" lang="en-US" dirty="0">
              <a:solidFill>
                <a:srgbClr val="FFFFFF"/>
              </a:solidFill>
            </a:endParaRPr>
          </a:p>
        </p:txBody>
      </p:sp>
      <p:sp>
        <p:nvSpPr>
          <p:cNvPr id="7" name="Footer Placeholder 6"/>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6376878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3"/>
          <a:srcRect l="14263" t="15359" r="13594" b="12567"/>
          <a:stretch/>
        </p:blipFill>
        <p:spPr>
          <a:xfrm>
            <a:off x="317790" y="369650"/>
            <a:ext cx="8448258" cy="5726349"/>
          </a:xfrm>
          <a:prstGeom prst="rect">
            <a:avLst/>
          </a:prstGeom>
        </p:spPr>
      </p:pic>
      <p:sp>
        <p:nvSpPr>
          <p:cNvPr id="5" name="Date Placeholder 4"/>
          <p:cNvSpPr>
            <a:spLocks noGrp="1"/>
          </p:cNvSpPr>
          <p:nvPr>
            <p:ph type="dt" sz="half" idx="10"/>
          </p:nvPr>
        </p:nvSpPr>
        <p:spPr/>
        <p:txBody>
          <a:bodyPr/>
          <a:lstStyle/>
          <a:p>
            <a:pPr eaLnBrk="1" latinLnBrk="0" hangingPunct="1"/>
            <a:fld id="{CC7232FC-DD86-40B3-A633-35983E49FA45}" type="datetime1">
              <a:rPr lang="en-US" smtClean="0"/>
              <a:pPr eaLnBrk="1" latinLnBrk="0" hangingPunct="1"/>
              <a:t>7/18/2017</a:t>
            </a:fld>
            <a:endParaRPr lang="en-US" dirty="0"/>
          </a:p>
        </p:txBody>
      </p:sp>
      <p:sp>
        <p:nvSpPr>
          <p:cNvPr id="6" name="Slide Number Placeholder 5"/>
          <p:cNvSpPr>
            <a:spLocks noGrp="1"/>
          </p:cNvSpPr>
          <p:nvPr>
            <p:ph type="sldNum" sz="quarter" idx="12"/>
          </p:nvPr>
        </p:nvSpPr>
        <p:spPr/>
        <p:txBody>
          <a:bodyPr/>
          <a:lstStyle/>
          <a:p>
            <a:fld id="{F0C94032-CD4C-4C25-B0C2-CEC720522D92}" type="slidenum">
              <a:rPr kumimoji="0" lang="en-US" smtClean="0"/>
              <a:pPr/>
              <a:t>21</a:t>
            </a:fld>
            <a:endParaRPr kumimoji="0" lang="en-US" dirty="0">
              <a:solidFill>
                <a:srgbClr val="FFFFFF"/>
              </a:solidFill>
            </a:endParaRPr>
          </a:p>
        </p:txBody>
      </p:sp>
      <p:sp>
        <p:nvSpPr>
          <p:cNvPr id="7" name="Footer Placeholder 6"/>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7427763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3"/>
          <a:srcRect l="13815" t="21743" r="20842" b="9907"/>
          <a:stretch/>
        </p:blipFill>
        <p:spPr>
          <a:xfrm>
            <a:off x="438360" y="228601"/>
            <a:ext cx="8501975" cy="5867400"/>
          </a:xfrm>
          <a:prstGeom prst="rect">
            <a:avLst/>
          </a:prstGeom>
        </p:spPr>
      </p:pic>
      <p:sp>
        <p:nvSpPr>
          <p:cNvPr id="5" name="Date Placeholder 4"/>
          <p:cNvSpPr>
            <a:spLocks noGrp="1"/>
          </p:cNvSpPr>
          <p:nvPr>
            <p:ph type="dt" sz="half" idx="10"/>
          </p:nvPr>
        </p:nvSpPr>
        <p:spPr/>
        <p:txBody>
          <a:bodyPr/>
          <a:lstStyle/>
          <a:p>
            <a:pPr eaLnBrk="1" latinLnBrk="0" hangingPunct="1"/>
            <a:fld id="{77EE97C6-F11C-4D2A-89BD-440EC918C6F5}" type="datetime1">
              <a:rPr lang="en-US" smtClean="0"/>
              <a:pPr eaLnBrk="1" latinLnBrk="0" hangingPunct="1"/>
              <a:t>7/18/2017</a:t>
            </a:fld>
            <a:endParaRPr lang="en-US" dirty="0"/>
          </a:p>
        </p:txBody>
      </p:sp>
      <p:sp>
        <p:nvSpPr>
          <p:cNvPr id="6" name="Slide Number Placeholder 5"/>
          <p:cNvSpPr>
            <a:spLocks noGrp="1"/>
          </p:cNvSpPr>
          <p:nvPr>
            <p:ph type="sldNum" sz="quarter" idx="12"/>
          </p:nvPr>
        </p:nvSpPr>
        <p:spPr/>
        <p:txBody>
          <a:bodyPr/>
          <a:lstStyle/>
          <a:p>
            <a:fld id="{F0C94032-CD4C-4C25-B0C2-CEC720522D92}" type="slidenum">
              <a:rPr kumimoji="0" lang="en-US" smtClean="0"/>
              <a:pPr/>
              <a:t>22</a:t>
            </a:fld>
            <a:endParaRPr kumimoji="0" lang="en-US" dirty="0">
              <a:solidFill>
                <a:srgbClr val="FFFFFF"/>
              </a:solidFill>
            </a:endParaRPr>
          </a:p>
        </p:txBody>
      </p:sp>
      <p:sp>
        <p:nvSpPr>
          <p:cNvPr id="7" name="Footer Placeholder 6"/>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32535715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a:t>
            </a:r>
            <a:endParaRPr lang="en-US" dirty="0"/>
          </a:p>
        </p:txBody>
      </p:sp>
      <p:pic>
        <p:nvPicPr>
          <p:cNvPr id="5" name="Picture 4"/>
          <p:cNvPicPr>
            <a:picLocks noChangeAspect="1"/>
          </p:cNvPicPr>
          <p:nvPr/>
        </p:nvPicPr>
        <p:blipFill>
          <a:blip r:embed="rId2"/>
          <a:stretch>
            <a:fillRect/>
          </a:stretch>
        </p:blipFill>
        <p:spPr>
          <a:xfrm>
            <a:off x="4384114" y="2681102"/>
            <a:ext cx="1146630" cy="1124147"/>
          </a:xfrm>
          <a:prstGeom prst="rect">
            <a:avLst/>
          </a:prstGeom>
        </p:spPr>
      </p:pic>
      <p:pic>
        <p:nvPicPr>
          <p:cNvPr id="6" name="Picture 5"/>
          <p:cNvPicPr>
            <a:picLocks noChangeAspect="1"/>
          </p:cNvPicPr>
          <p:nvPr/>
        </p:nvPicPr>
        <p:blipFill>
          <a:blip r:embed="rId3"/>
          <a:stretch>
            <a:fillRect/>
          </a:stretch>
        </p:blipFill>
        <p:spPr>
          <a:xfrm>
            <a:off x="4470001" y="3939242"/>
            <a:ext cx="887704" cy="894429"/>
          </a:xfrm>
          <a:prstGeom prst="rect">
            <a:avLst/>
          </a:prstGeom>
        </p:spPr>
      </p:pic>
      <p:pic>
        <p:nvPicPr>
          <p:cNvPr id="7" name="Picture 6"/>
          <p:cNvPicPr>
            <a:picLocks noChangeAspect="1"/>
          </p:cNvPicPr>
          <p:nvPr/>
        </p:nvPicPr>
        <p:blipFill>
          <a:blip r:embed="rId4"/>
          <a:stretch>
            <a:fillRect/>
          </a:stretch>
        </p:blipFill>
        <p:spPr>
          <a:xfrm>
            <a:off x="4377770" y="4929593"/>
            <a:ext cx="1103502" cy="649119"/>
          </a:xfrm>
          <a:prstGeom prst="rect">
            <a:avLst/>
          </a:prstGeom>
        </p:spPr>
      </p:pic>
      <p:pic>
        <p:nvPicPr>
          <p:cNvPr id="8" name="Picture 7"/>
          <p:cNvPicPr>
            <a:picLocks noChangeAspect="1"/>
          </p:cNvPicPr>
          <p:nvPr/>
        </p:nvPicPr>
        <p:blipFill>
          <a:blip r:embed="rId5"/>
          <a:stretch>
            <a:fillRect/>
          </a:stretch>
        </p:blipFill>
        <p:spPr>
          <a:xfrm>
            <a:off x="4261264" y="5753744"/>
            <a:ext cx="1220008" cy="696376"/>
          </a:xfrm>
          <a:prstGeom prst="rect">
            <a:avLst/>
          </a:prstGeom>
        </p:spPr>
      </p:pic>
      <p:sp>
        <p:nvSpPr>
          <p:cNvPr id="19" name="Right Brace 18"/>
          <p:cNvSpPr/>
          <p:nvPr/>
        </p:nvSpPr>
        <p:spPr>
          <a:xfrm rot="16200000">
            <a:off x="4803938" y="2003768"/>
            <a:ext cx="381000" cy="973667"/>
          </a:xfrm>
          <a:prstGeom prst="rightBrace">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TextBox 19"/>
          <p:cNvSpPr txBox="1"/>
          <p:nvPr/>
        </p:nvSpPr>
        <p:spPr>
          <a:xfrm>
            <a:off x="4377478" y="1722197"/>
            <a:ext cx="1546617" cy="523220"/>
          </a:xfrm>
          <a:prstGeom prst="rect">
            <a:avLst/>
          </a:prstGeom>
          <a:noFill/>
        </p:spPr>
        <p:txBody>
          <a:bodyPr wrap="none" rtlCol="0">
            <a:spAutoFit/>
          </a:bodyPr>
          <a:lstStyle/>
          <a:p>
            <a:r>
              <a:rPr lang="en-US" sz="2800" dirty="0" smtClean="0">
                <a:solidFill>
                  <a:srgbClr val="008000"/>
                </a:solidFill>
              </a:rPr>
              <a:t>examples</a:t>
            </a:r>
            <a:endParaRPr lang="en-US" sz="2800" dirty="0">
              <a:solidFill>
                <a:srgbClr val="008000"/>
              </a:solidFill>
            </a:endParaRPr>
          </a:p>
        </p:txBody>
      </p:sp>
      <p:sp>
        <p:nvSpPr>
          <p:cNvPr id="21" name="Rectangle 20"/>
          <p:cNvSpPr/>
          <p:nvPr/>
        </p:nvSpPr>
        <p:spPr>
          <a:xfrm>
            <a:off x="1298228" y="3512543"/>
            <a:ext cx="1297640" cy="2074333"/>
          </a:xfrm>
          <a:prstGeom prst="rect">
            <a:avLst/>
          </a:prstGeom>
          <a:noFill/>
          <a:ln w="381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1481667" y="4111156"/>
            <a:ext cx="895097" cy="523220"/>
          </a:xfrm>
          <a:prstGeom prst="rect">
            <a:avLst/>
          </a:prstGeom>
          <a:noFill/>
        </p:spPr>
        <p:txBody>
          <a:bodyPr wrap="none" rtlCol="0">
            <a:spAutoFit/>
          </a:bodyPr>
          <a:lstStyle/>
          <a:p>
            <a:r>
              <a:rPr lang="en-US" sz="2800" dirty="0" smtClean="0"/>
              <a:t>Data</a:t>
            </a:r>
            <a:endParaRPr lang="en-US" sz="2800" dirty="0"/>
          </a:p>
        </p:txBody>
      </p:sp>
      <p:cxnSp>
        <p:nvCxnSpPr>
          <p:cNvPr id="24" name="Straight Connector 23"/>
          <p:cNvCxnSpPr/>
          <p:nvPr/>
        </p:nvCxnSpPr>
        <p:spPr>
          <a:xfrm flipV="1">
            <a:off x="2723444" y="2949222"/>
            <a:ext cx="1537820" cy="563321"/>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2723444" y="5578713"/>
            <a:ext cx="1537820" cy="87140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3" name="Date Placeholder 12"/>
          <p:cNvSpPr>
            <a:spLocks noGrp="1"/>
          </p:cNvSpPr>
          <p:nvPr>
            <p:ph type="dt" sz="half" idx="10"/>
          </p:nvPr>
        </p:nvSpPr>
        <p:spPr/>
        <p:txBody>
          <a:bodyPr/>
          <a:lstStyle/>
          <a:p>
            <a:pPr eaLnBrk="1" latinLnBrk="0" hangingPunct="1"/>
            <a:fld id="{0073A426-2CDA-4EEC-9B77-F00F29945C2D}" type="datetime1">
              <a:rPr lang="en-US" smtClean="0"/>
              <a:pPr eaLnBrk="1" latinLnBrk="0" hangingPunct="1"/>
              <a:t>7/18/2017</a:t>
            </a:fld>
            <a:endParaRPr lang="en-US" dirty="0"/>
          </a:p>
        </p:txBody>
      </p:sp>
      <p:sp>
        <p:nvSpPr>
          <p:cNvPr id="14" name="Slide Number Placeholder 13"/>
          <p:cNvSpPr>
            <a:spLocks noGrp="1"/>
          </p:cNvSpPr>
          <p:nvPr>
            <p:ph type="sldNum" sz="quarter" idx="12"/>
          </p:nvPr>
        </p:nvSpPr>
        <p:spPr/>
        <p:txBody>
          <a:bodyPr/>
          <a:lstStyle/>
          <a:p>
            <a:fld id="{F0C94032-CD4C-4C25-B0C2-CEC720522D92}" type="slidenum">
              <a:rPr kumimoji="0" lang="en-US" smtClean="0"/>
              <a:pPr/>
              <a:t>23</a:t>
            </a:fld>
            <a:endParaRPr kumimoji="0" lang="en-US" dirty="0">
              <a:solidFill>
                <a:srgbClr val="FFFFFF"/>
              </a:solidFill>
            </a:endParaRPr>
          </a:p>
        </p:txBody>
      </p:sp>
      <p:sp>
        <p:nvSpPr>
          <p:cNvPr id="15" name="Footer Placeholder 14"/>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2827412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learning</a:t>
            </a:r>
            <a:endParaRPr lang="en-US" dirty="0"/>
          </a:p>
        </p:txBody>
      </p:sp>
      <p:pic>
        <p:nvPicPr>
          <p:cNvPr id="5" name="Picture 4"/>
          <p:cNvPicPr>
            <a:picLocks noChangeAspect="1"/>
          </p:cNvPicPr>
          <p:nvPr/>
        </p:nvPicPr>
        <p:blipFill>
          <a:blip r:embed="rId2"/>
          <a:stretch>
            <a:fillRect/>
          </a:stretch>
        </p:blipFill>
        <p:spPr>
          <a:xfrm>
            <a:off x="799891" y="2384769"/>
            <a:ext cx="1146630" cy="1124147"/>
          </a:xfrm>
          <a:prstGeom prst="rect">
            <a:avLst/>
          </a:prstGeom>
        </p:spPr>
      </p:pic>
      <p:pic>
        <p:nvPicPr>
          <p:cNvPr id="6" name="Picture 5"/>
          <p:cNvPicPr>
            <a:picLocks noChangeAspect="1"/>
          </p:cNvPicPr>
          <p:nvPr/>
        </p:nvPicPr>
        <p:blipFill>
          <a:blip r:embed="rId3"/>
          <a:stretch>
            <a:fillRect/>
          </a:stretch>
        </p:blipFill>
        <p:spPr>
          <a:xfrm>
            <a:off x="885778" y="3642909"/>
            <a:ext cx="887704" cy="894429"/>
          </a:xfrm>
          <a:prstGeom prst="rect">
            <a:avLst/>
          </a:prstGeom>
        </p:spPr>
      </p:pic>
      <p:pic>
        <p:nvPicPr>
          <p:cNvPr id="7" name="Picture 6"/>
          <p:cNvPicPr>
            <a:picLocks noChangeAspect="1"/>
          </p:cNvPicPr>
          <p:nvPr/>
        </p:nvPicPr>
        <p:blipFill>
          <a:blip r:embed="rId4"/>
          <a:stretch>
            <a:fillRect/>
          </a:stretch>
        </p:blipFill>
        <p:spPr>
          <a:xfrm>
            <a:off x="793547" y="4633260"/>
            <a:ext cx="1103502" cy="649119"/>
          </a:xfrm>
          <a:prstGeom prst="rect">
            <a:avLst/>
          </a:prstGeom>
        </p:spPr>
      </p:pic>
      <p:pic>
        <p:nvPicPr>
          <p:cNvPr id="8" name="Picture 7"/>
          <p:cNvPicPr>
            <a:picLocks noChangeAspect="1"/>
          </p:cNvPicPr>
          <p:nvPr/>
        </p:nvPicPr>
        <p:blipFill>
          <a:blip r:embed="rId5"/>
          <a:stretch>
            <a:fillRect/>
          </a:stretch>
        </p:blipFill>
        <p:spPr>
          <a:xfrm>
            <a:off x="677041" y="5457411"/>
            <a:ext cx="1220008" cy="696376"/>
          </a:xfrm>
          <a:prstGeom prst="rect">
            <a:avLst/>
          </a:prstGeom>
        </p:spPr>
      </p:pic>
      <p:sp>
        <p:nvSpPr>
          <p:cNvPr id="9" name="TextBox 8"/>
          <p:cNvSpPr txBox="1"/>
          <p:nvPr/>
        </p:nvSpPr>
        <p:spPr>
          <a:xfrm>
            <a:off x="2341633" y="6138333"/>
            <a:ext cx="7239000" cy="523220"/>
          </a:xfrm>
          <a:prstGeom prst="rect">
            <a:avLst/>
          </a:prstGeom>
          <a:noFill/>
        </p:spPr>
        <p:txBody>
          <a:bodyPr wrap="square" rtlCol="0">
            <a:spAutoFit/>
          </a:bodyPr>
          <a:lstStyle/>
          <a:p>
            <a:r>
              <a:rPr lang="en-US" sz="2800" dirty="0" smtClean="0">
                <a:solidFill>
                  <a:srgbClr val="0000FF"/>
                </a:solidFill>
              </a:rPr>
              <a:t>Supervised learning: given labeled examples</a:t>
            </a:r>
            <a:endParaRPr lang="en-US" sz="2800" dirty="0">
              <a:solidFill>
                <a:srgbClr val="0000FF"/>
              </a:solidFill>
            </a:endParaRPr>
          </a:p>
        </p:txBody>
      </p:sp>
      <p:sp>
        <p:nvSpPr>
          <p:cNvPr id="3" name="TextBox 2"/>
          <p:cNvSpPr txBox="1"/>
          <p:nvPr/>
        </p:nvSpPr>
        <p:spPr>
          <a:xfrm>
            <a:off x="2341633" y="2297668"/>
            <a:ext cx="813143" cy="461665"/>
          </a:xfrm>
          <a:prstGeom prst="rect">
            <a:avLst/>
          </a:prstGeom>
          <a:noFill/>
        </p:spPr>
        <p:txBody>
          <a:bodyPr wrap="none" rtlCol="0">
            <a:spAutoFit/>
          </a:bodyPr>
          <a:lstStyle/>
          <a:p>
            <a:r>
              <a:rPr lang="en-US" sz="2400" dirty="0" smtClean="0"/>
              <a:t>label</a:t>
            </a:r>
            <a:endParaRPr lang="en-US" sz="2400" dirty="0"/>
          </a:p>
        </p:txBody>
      </p:sp>
      <p:sp>
        <p:nvSpPr>
          <p:cNvPr id="12" name="TextBox 11"/>
          <p:cNvSpPr txBox="1"/>
          <p:nvPr/>
        </p:nvSpPr>
        <p:spPr>
          <a:xfrm>
            <a:off x="2341633" y="2949223"/>
            <a:ext cx="740933" cy="369332"/>
          </a:xfrm>
          <a:prstGeom prst="rect">
            <a:avLst/>
          </a:prstGeom>
          <a:noFill/>
        </p:spPr>
        <p:txBody>
          <a:bodyPr wrap="none" rtlCol="0">
            <a:spAutoFit/>
          </a:bodyPr>
          <a:lstStyle/>
          <a:p>
            <a:r>
              <a:rPr lang="en-US" dirty="0" smtClean="0"/>
              <a:t>label</a:t>
            </a:r>
            <a:r>
              <a:rPr lang="en-US" baseline="-25000" dirty="0" smtClean="0"/>
              <a:t>1</a:t>
            </a:r>
            <a:endParaRPr lang="en-US" baseline="-25000" dirty="0"/>
          </a:p>
        </p:txBody>
      </p:sp>
      <p:sp>
        <p:nvSpPr>
          <p:cNvPr id="14" name="TextBox 13"/>
          <p:cNvSpPr txBox="1"/>
          <p:nvPr/>
        </p:nvSpPr>
        <p:spPr>
          <a:xfrm>
            <a:off x="2341633" y="3734803"/>
            <a:ext cx="740933" cy="369332"/>
          </a:xfrm>
          <a:prstGeom prst="rect">
            <a:avLst/>
          </a:prstGeom>
          <a:noFill/>
        </p:spPr>
        <p:txBody>
          <a:bodyPr wrap="none" rtlCol="0">
            <a:spAutoFit/>
          </a:bodyPr>
          <a:lstStyle/>
          <a:p>
            <a:r>
              <a:rPr lang="en-US" dirty="0" smtClean="0"/>
              <a:t>label</a:t>
            </a:r>
            <a:r>
              <a:rPr lang="en-US" baseline="-25000" dirty="0" smtClean="0"/>
              <a:t>3</a:t>
            </a:r>
            <a:endParaRPr lang="en-US" baseline="-25000" dirty="0"/>
          </a:p>
        </p:txBody>
      </p:sp>
      <p:sp>
        <p:nvSpPr>
          <p:cNvPr id="15" name="TextBox 14"/>
          <p:cNvSpPr txBox="1"/>
          <p:nvPr/>
        </p:nvSpPr>
        <p:spPr>
          <a:xfrm>
            <a:off x="2341633" y="4698795"/>
            <a:ext cx="740933" cy="369332"/>
          </a:xfrm>
          <a:prstGeom prst="rect">
            <a:avLst/>
          </a:prstGeom>
          <a:noFill/>
        </p:spPr>
        <p:txBody>
          <a:bodyPr wrap="none" rtlCol="0">
            <a:spAutoFit/>
          </a:bodyPr>
          <a:lstStyle/>
          <a:p>
            <a:r>
              <a:rPr lang="en-US" dirty="0" smtClean="0"/>
              <a:t>label</a:t>
            </a:r>
            <a:r>
              <a:rPr lang="en-US" baseline="-25000" dirty="0"/>
              <a:t>4</a:t>
            </a:r>
          </a:p>
        </p:txBody>
      </p:sp>
      <p:sp>
        <p:nvSpPr>
          <p:cNvPr id="16" name="TextBox 15"/>
          <p:cNvSpPr txBox="1"/>
          <p:nvPr/>
        </p:nvSpPr>
        <p:spPr>
          <a:xfrm>
            <a:off x="2341633" y="5512050"/>
            <a:ext cx="740933" cy="369332"/>
          </a:xfrm>
          <a:prstGeom prst="rect">
            <a:avLst/>
          </a:prstGeom>
          <a:noFill/>
        </p:spPr>
        <p:txBody>
          <a:bodyPr wrap="none" rtlCol="0">
            <a:spAutoFit/>
          </a:bodyPr>
          <a:lstStyle/>
          <a:p>
            <a:r>
              <a:rPr lang="en-US" dirty="0" smtClean="0"/>
              <a:t>label</a:t>
            </a:r>
            <a:r>
              <a:rPr lang="en-US" baseline="-25000" dirty="0" smtClean="0"/>
              <a:t>5</a:t>
            </a:r>
            <a:endParaRPr lang="en-US" baseline="-25000" dirty="0"/>
          </a:p>
        </p:txBody>
      </p:sp>
      <p:sp>
        <p:nvSpPr>
          <p:cNvPr id="17" name="Right Brace 16"/>
          <p:cNvSpPr/>
          <p:nvPr/>
        </p:nvSpPr>
        <p:spPr>
          <a:xfrm>
            <a:off x="3683000" y="2384769"/>
            <a:ext cx="860778" cy="3681279"/>
          </a:xfrm>
          <a:prstGeom prst="rightBrace">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TextBox 17"/>
          <p:cNvSpPr txBox="1"/>
          <p:nvPr/>
        </p:nvSpPr>
        <p:spPr>
          <a:xfrm>
            <a:off x="4826001" y="3785242"/>
            <a:ext cx="2756559" cy="523220"/>
          </a:xfrm>
          <a:prstGeom prst="rect">
            <a:avLst/>
          </a:prstGeom>
          <a:noFill/>
        </p:spPr>
        <p:txBody>
          <a:bodyPr wrap="none" rtlCol="0">
            <a:spAutoFit/>
          </a:bodyPr>
          <a:lstStyle/>
          <a:p>
            <a:r>
              <a:rPr lang="en-US" sz="2800" dirty="0" smtClean="0">
                <a:solidFill>
                  <a:srgbClr val="008000"/>
                </a:solidFill>
              </a:rPr>
              <a:t>labeled examples</a:t>
            </a:r>
            <a:endParaRPr lang="en-US" sz="2800" dirty="0">
              <a:solidFill>
                <a:srgbClr val="008000"/>
              </a:solidFill>
            </a:endParaRPr>
          </a:p>
        </p:txBody>
      </p:sp>
      <p:sp>
        <p:nvSpPr>
          <p:cNvPr id="19" name="Right Brace 18"/>
          <p:cNvSpPr/>
          <p:nvPr/>
        </p:nvSpPr>
        <p:spPr>
          <a:xfrm rot="16200000">
            <a:off x="1219715" y="1707435"/>
            <a:ext cx="381000" cy="973667"/>
          </a:xfrm>
          <a:prstGeom prst="rightBrace">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TextBox 19"/>
          <p:cNvSpPr txBox="1"/>
          <p:nvPr/>
        </p:nvSpPr>
        <p:spPr>
          <a:xfrm>
            <a:off x="793255" y="1425864"/>
            <a:ext cx="1546617" cy="523220"/>
          </a:xfrm>
          <a:prstGeom prst="rect">
            <a:avLst/>
          </a:prstGeom>
          <a:noFill/>
        </p:spPr>
        <p:txBody>
          <a:bodyPr wrap="none" rtlCol="0">
            <a:spAutoFit/>
          </a:bodyPr>
          <a:lstStyle/>
          <a:p>
            <a:r>
              <a:rPr lang="en-US" sz="2800" dirty="0" smtClean="0">
                <a:solidFill>
                  <a:srgbClr val="008000"/>
                </a:solidFill>
              </a:rPr>
              <a:t>examples</a:t>
            </a:r>
            <a:endParaRPr lang="en-US" sz="2800" dirty="0">
              <a:solidFill>
                <a:srgbClr val="008000"/>
              </a:solidFill>
            </a:endParaRPr>
          </a:p>
        </p:txBody>
      </p:sp>
      <p:sp>
        <p:nvSpPr>
          <p:cNvPr id="21" name="Date Placeholder 20"/>
          <p:cNvSpPr>
            <a:spLocks noGrp="1"/>
          </p:cNvSpPr>
          <p:nvPr>
            <p:ph type="dt" sz="half" idx="10"/>
          </p:nvPr>
        </p:nvSpPr>
        <p:spPr/>
        <p:txBody>
          <a:bodyPr/>
          <a:lstStyle/>
          <a:p>
            <a:pPr eaLnBrk="1" latinLnBrk="0" hangingPunct="1"/>
            <a:fld id="{B696CAF6-ECE2-4F27-8479-927A11A1975D}" type="datetime1">
              <a:rPr lang="en-US" smtClean="0"/>
              <a:pPr eaLnBrk="1" latinLnBrk="0" hangingPunct="1"/>
              <a:t>7/18/2017</a:t>
            </a:fld>
            <a:endParaRPr lang="en-US" dirty="0"/>
          </a:p>
        </p:txBody>
      </p:sp>
      <p:sp>
        <p:nvSpPr>
          <p:cNvPr id="22" name="Slide Number Placeholder 21"/>
          <p:cNvSpPr>
            <a:spLocks noGrp="1"/>
          </p:cNvSpPr>
          <p:nvPr>
            <p:ph type="sldNum" sz="quarter" idx="12"/>
          </p:nvPr>
        </p:nvSpPr>
        <p:spPr/>
        <p:txBody>
          <a:bodyPr/>
          <a:lstStyle/>
          <a:p>
            <a:fld id="{F0C94032-CD4C-4C25-B0C2-CEC720522D92}" type="slidenum">
              <a:rPr kumimoji="0" lang="en-US" smtClean="0"/>
              <a:pPr/>
              <a:t>24</a:t>
            </a:fld>
            <a:endParaRPr kumimoji="0" lang="en-US" dirty="0">
              <a:solidFill>
                <a:srgbClr val="FFFFFF"/>
              </a:solidFill>
            </a:endParaRPr>
          </a:p>
        </p:txBody>
      </p:sp>
      <p:sp>
        <p:nvSpPr>
          <p:cNvPr id="23" name="Footer Placeholder 22"/>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22876145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learning</a:t>
            </a:r>
            <a:endParaRPr lang="en-US" dirty="0"/>
          </a:p>
        </p:txBody>
      </p:sp>
      <p:sp>
        <p:nvSpPr>
          <p:cNvPr id="9" name="TextBox 8"/>
          <p:cNvSpPr txBox="1"/>
          <p:nvPr/>
        </p:nvSpPr>
        <p:spPr>
          <a:xfrm>
            <a:off x="2341633" y="6138333"/>
            <a:ext cx="7239000" cy="523220"/>
          </a:xfrm>
          <a:prstGeom prst="rect">
            <a:avLst/>
          </a:prstGeom>
          <a:noFill/>
        </p:spPr>
        <p:txBody>
          <a:bodyPr wrap="square" rtlCol="0">
            <a:spAutoFit/>
          </a:bodyPr>
          <a:lstStyle/>
          <a:p>
            <a:r>
              <a:rPr lang="en-US" sz="2800" dirty="0" smtClean="0">
                <a:solidFill>
                  <a:srgbClr val="0000FF"/>
                </a:solidFill>
              </a:rPr>
              <a:t>Supervised learning: given labeled examples</a:t>
            </a:r>
            <a:endParaRPr lang="en-US" sz="2800" dirty="0">
              <a:solidFill>
                <a:srgbClr val="0000FF"/>
              </a:solidFill>
            </a:endParaRPr>
          </a:p>
        </p:txBody>
      </p:sp>
      <p:sp>
        <p:nvSpPr>
          <p:cNvPr id="17" name="Oval 16"/>
          <p:cNvSpPr/>
          <p:nvPr/>
        </p:nvSpPr>
        <p:spPr>
          <a:xfrm>
            <a:off x="4205126" y="3076224"/>
            <a:ext cx="1518033" cy="1354666"/>
          </a:xfrm>
          <a:prstGeom prst="ellipse">
            <a:avLst/>
          </a:prstGeom>
          <a:no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TextBox 17"/>
          <p:cNvSpPr txBox="1"/>
          <p:nvPr/>
        </p:nvSpPr>
        <p:spPr>
          <a:xfrm>
            <a:off x="4416792" y="3309780"/>
            <a:ext cx="1306367" cy="830997"/>
          </a:xfrm>
          <a:prstGeom prst="rect">
            <a:avLst/>
          </a:prstGeom>
          <a:noFill/>
        </p:spPr>
        <p:txBody>
          <a:bodyPr wrap="none" rtlCol="0">
            <a:spAutoFit/>
          </a:bodyPr>
          <a:lstStyle/>
          <a:p>
            <a:r>
              <a:rPr lang="en-US" sz="2400" dirty="0" smtClean="0"/>
              <a:t>model/</a:t>
            </a:r>
          </a:p>
          <a:p>
            <a:r>
              <a:rPr lang="en-US" sz="2400" dirty="0" smtClean="0"/>
              <a:t>predictor</a:t>
            </a:r>
            <a:endParaRPr lang="en-US" sz="2400" dirty="0"/>
          </a:p>
        </p:txBody>
      </p:sp>
      <p:sp>
        <p:nvSpPr>
          <p:cNvPr id="19" name="Right Arrow 18"/>
          <p:cNvSpPr/>
          <p:nvPr/>
        </p:nvSpPr>
        <p:spPr>
          <a:xfrm>
            <a:off x="3471343" y="3455050"/>
            <a:ext cx="606778" cy="570665"/>
          </a:xfrm>
          <a:prstGeom prst="rightArrow">
            <a:avLst/>
          </a:prstGeom>
          <a:solidFill>
            <a:srgbClr val="FF6600"/>
          </a:solidFill>
          <a:ln w="38100" cmpd="sng"/>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0" name="Picture 19"/>
          <p:cNvPicPr>
            <a:picLocks noChangeAspect="1"/>
          </p:cNvPicPr>
          <p:nvPr/>
        </p:nvPicPr>
        <p:blipFill>
          <a:blip r:embed="rId2"/>
          <a:stretch>
            <a:fillRect/>
          </a:stretch>
        </p:blipFill>
        <p:spPr>
          <a:xfrm>
            <a:off x="799891" y="2384769"/>
            <a:ext cx="1146630" cy="1124147"/>
          </a:xfrm>
          <a:prstGeom prst="rect">
            <a:avLst/>
          </a:prstGeom>
        </p:spPr>
      </p:pic>
      <p:pic>
        <p:nvPicPr>
          <p:cNvPr id="21" name="Picture 20"/>
          <p:cNvPicPr>
            <a:picLocks noChangeAspect="1"/>
          </p:cNvPicPr>
          <p:nvPr/>
        </p:nvPicPr>
        <p:blipFill>
          <a:blip r:embed="rId3"/>
          <a:stretch>
            <a:fillRect/>
          </a:stretch>
        </p:blipFill>
        <p:spPr>
          <a:xfrm>
            <a:off x="885778" y="3642909"/>
            <a:ext cx="887704" cy="894429"/>
          </a:xfrm>
          <a:prstGeom prst="rect">
            <a:avLst/>
          </a:prstGeom>
        </p:spPr>
      </p:pic>
      <p:pic>
        <p:nvPicPr>
          <p:cNvPr id="22" name="Picture 21"/>
          <p:cNvPicPr>
            <a:picLocks noChangeAspect="1"/>
          </p:cNvPicPr>
          <p:nvPr/>
        </p:nvPicPr>
        <p:blipFill>
          <a:blip r:embed="rId4"/>
          <a:stretch>
            <a:fillRect/>
          </a:stretch>
        </p:blipFill>
        <p:spPr>
          <a:xfrm>
            <a:off x="793547" y="4633260"/>
            <a:ext cx="1103502" cy="649119"/>
          </a:xfrm>
          <a:prstGeom prst="rect">
            <a:avLst/>
          </a:prstGeom>
        </p:spPr>
      </p:pic>
      <p:pic>
        <p:nvPicPr>
          <p:cNvPr id="23" name="Picture 22"/>
          <p:cNvPicPr>
            <a:picLocks noChangeAspect="1"/>
          </p:cNvPicPr>
          <p:nvPr/>
        </p:nvPicPr>
        <p:blipFill>
          <a:blip r:embed="rId5"/>
          <a:stretch>
            <a:fillRect/>
          </a:stretch>
        </p:blipFill>
        <p:spPr>
          <a:xfrm>
            <a:off x="677041" y="5457411"/>
            <a:ext cx="1220008" cy="696376"/>
          </a:xfrm>
          <a:prstGeom prst="rect">
            <a:avLst/>
          </a:prstGeom>
        </p:spPr>
      </p:pic>
      <p:sp>
        <p:nvSpPr>
          <p:cNvPr id="24" name="TextBox 23"/>
          <p:cNvSpPr txBox="1"/>
          <p:nvPr/>
        </p:nvSpPr>
        <p:spPr>
          <a:xfrm>
            <a:off x="2341633" y="2297668"/>
            <a:ext cx="813143" cy="461665"/>
          </a:xfrm>
          <a:prstGeom prst="rect">
            <a:avLst/>
          </a:prstGeom>
          <a:noFill/>
        </p:spPr>
        <p:txBody>
          <a:bodyPr wrap="none" rtlCol="0">
            <a:spAutoFit/>
          </a:bodyPr>
          <a:lstStyle/>
          <a:p>
            <a:r>
              <a:rPr lang="en-US" sz="2400" dirty="0" smtClean="0"/>
              <a:t>label</a:t>
            </a:r>
            <a:endParaRPr lang="en-US" sz="2400" dirty="0"/>
          </a:p>
        </p:txBody>
      </p:sp>
      <p:sp>
        <p:nvSpPr>
          <p:cNvPr id="25" name="TextBox 24"/>
          <p:cNvSpPr txBox="1"/>
          <p:nvPr/>
        </p:nvSpPr>
        <p:spPr>
          <a:xfrm>
            <a:off x="2341633" y="2949223"/>
            <a:ext cx="740933" cy="369332"/>
          </a:xfrm>
          <a:prstGeom prst="rect">
            <a:avLst/>
          </a:prstGeom>
          <a:noFill/>
        </p:spPr>
        <p:txBody>
          <a:bodyPr wrap="none" rtlCol="0">
            <a:spAutoFit/>
          </a:bodyPr>
          <a:lstStyle/>
          <a:p>
            <a:r>
              <a:rPr lang="en-US" dirty="0" smtClean="0"/>
              <a:t>label</a:t>
            </a:r>
            <a:r>
              <a:rPr lang="en-US" baseline="-25000" dirty="0" smtClean="0"/>
              <a:t>1</a:t>
            </a:r>
            <a:endParaRPr lang="en-US" baseline="-25000" dirty="0"/>
          </a:p>
        </p:txBody>
      </p:sp>
      <p:sp>
        <p:nvSpPr>
          <p:cNvPr id="26" name="TextBox 25"/>
          <p:cNvSpPr txBox="1"/>
          <p:nvPr/>
        </p:nvSpPr>
        <p:spPr>
          <a:xfrm>
            <a:off x="2341633" y="3734803"/>
            <a:ext cx="740933" cy="369332"/>
          </a:xfrm>
          <a:prstGeom prst="rect">
            <a:avLst/>
          </a:prstGeom>
          <a:noFill/>
        </p:spPr>
        <p:txBody>
          <a:bodyPr wrap="none" rtlCol="0">
            <a:spAutoFit/>
          </a:bodyPr>
          <a:lstStyle/>
          <a:p>
            <a:r>
              <a:rPr lang="en-US" dirty="0" smtClean="0"/>
              <a:t>label</a:t>
            </a:r>
            <a:r>
              <a:rPr lang="en-US" baseline="-25000" dirty="0" smtClean="0"/>
              <a:t>3</a:t>
            </a:r>
            <a:endParaRPr lang="en-US" baseline="-25000" dirty="0"/>
          </a:p>
        </p:txBody>
      </p:sp>
      <p:sp>
        <p:nvSpPr>
          <p:cNvPr id="27" name="TextBox 26"/>
          <p:cNvSpPr txBox="1"/>
          <p:nvPr/>
        </p:nvSpPr>
        <p:spPr>
          <a:xfrm>
            <a:off x="2341633" y="4698795"/>
            <a:ext cx="740933" cy="369332"/>
          </a:xfrm>
          <a:prstGeom prst="rect">
            <a:avLst/>
          </a:prstGeom>
          <a:noFill/>
        </p:spPr>
        <p:txBody>
          <a:bodyPr wrap="none" rtlCol="0">
            <a:spAutoFit/>
          </a:bodyPr>
          <a:lstStyle/>
          <a:p>
            <a:r>
              <a:rPr lang="en-US" dirty="0" smtClean="0"/>
              <a:t>label</a:t>
            </a:r>
            <a:r>
              <a:rPr lang="en-US" baseline="-25000" dirty="0"/>
              <a:t>4</a:t>
            </a:r>
          </a:p>
        </p:txBody>
      </p:sp>
      <p:sp>
        <p:nvSpPr>
          <p:cNvPr id="28" name="TextBox 27"/>
          <p:cNvSpPr txBox="1"/>
          <p:nvPr/>
        </p:nvSpPr>
        <p:spPr>
          <a:xfrm>
            <a:off x="2341633" y="5512050"/>
            <a:ext cx="740933" cy="369332"/>
          </a:xfrm>
          <a:prstGeom prst="rect">
            <a:avLst/>
          </a:prstGeom>
          <a:noFill/>
        </p:spPr>
        <p:txBody>
          <a:bodyPr wrap="none" rtlCol="0">
            <a:spAutoFit/>
          </a:bodyPr>
          <a:lstStyle/>
          <a:p>
            <a:r>
              <a:rPr lang="en-US" dirty="0" smtClean="0"/>
              <a:t>label</a:t>
            </a:r>
            <a:r>
              <a:rPr lang="en-US" baseline="-25000" dirty="0" smtClean="0"/>
              <a:t>5</a:t>
            </a:r>
            <a:endParaRPr lang="en-US" baseline="-25000" dirty="0"/>
          </a:p>
        </p:txBody>
      </p:sp>
      <p:sp>
        <p:nvSpPr>
          <p:cNvPr id="16" name="Date Placeholder 15"/>
          <p:cNvSpPr>
            <a:spLocks noGrp="1"/>
          </p:cNvSpPr>
          <p:nvPr>
            <p:ph type="dt" sz="half" idx="10"/>
          </p:nvPr>
        </p:nvSpPr>
        <p:spPr/>
        <p:txBody>
          <a:bodyPr/>
          <a:lstStyle/>
          <a:p>
            <a:pPr eaLnBrk="1" latinLnBrk="0" hangingPunct="1"/>
            <a:fld id="{C6C68391-49DD-4503-99B3-FCAB8AAF6A47}" type="datetime1">
              <a:rPr lang="en-US" smtClean="0"/>
              <a:pPr eaLnBrk="1" latinLnBrk="0" hangingPunct="1"/>
              <a:t>7/18/2017</a:t>
            </a:fld>
            <a:endParaRPr lang="en-US" dirty="0"/>
          </a:p>
        </p:txBody>
      </p:sp>
      <p:sp>
        <p:nvSpPr>
          <p:cNvPr id="29" name="Slide Number Placeholder 28"/>
          <p:cNvSpPr>
            <a:spLocks noGrp="1"/>
          </p:cNvSpPr>
          <p:nvPr>
            <p:ph type="sldNum" sz="quarter" idx="12"/>
          </p:nvPr>
        </p:nvSpPr>
        <p:spPr/>
        <p:txBody>
          <a:bodyPr/>
          <a:lstStyle/>
          <a:p>
            <a:fld id="{F0C94032-CD4C-4C25-B0C2-CEC720522D92}" type="slidenum">
              <a:rPr kumimoji="0" lang="en-US" smtClean="0"/>
              <a:pPr/>
              <a:t>25</a:t>
            </a:fld>
            <a:endParaRPr kumimoji="0" lang="en-US" dirty="0">
              <a:solidFill>
                <a:srgbClr val="FFFFFF"/>
              </a:solidFill>
            </a:endParaRPr>
          </a:p>
        </p:txBody>
      </p:sp>
      <p:sp>
        <p:nvSpPr>
          <p:cNvPr id="30" name="Footer Placeholder 29"/>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8382360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learning</a:t>
            </a:r>
            <a:endParaRPr lang="en-US" dirty="0"/>
          </a:p>
        </p:txBody>
      </p:sp>
      <p:sp>
        <p:nvSpPr>
          <p:cNvPr id="17" name="Oval 16"/>
          <p:cNvSpPr/>
          <p:nvPr/>
        </p:nvSpPr>
        <p:spPr>
          <a:xfrm>
            <a:off x="4205126" y="3076224"/>
            <a:ext cx="1518033" cy="1354666"/>
          </a:xfrm>
          <a:prstGeom prst="ellipse">
            <a:avLst/>
          </a:prstGeom>
          <a:no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TextBox 17"/>
          <p:cNvSpPr txBox="1"/>
          <p:nvPr/>
        </p:nvSpPr>
        <p:spPr>
          <a:xfrm>
            <a:off x="4416792" y="3309780"/>
            <a:ext cx="1306367" cy="830997"/>
          </a:xfrm>
          <a:prstGeom prst="rect">
            <a:avLst/>
          </a:prstGeom>
          <a:noFill/>
        </p:spPr>
        <p:txBody>
          <a:bodyPr wrap="none" rtlCol="0">
            <a:spAutoFit/>
          </a:bodyPr>
          <a:lstStyle/>
          <a:p>
            <a:r>
              <a:rPr lang="en-US" sz="2400" dirty="0" smtClean="0"/>
              <a:t>model/</a:t>
            </a:r>
          </a:p>
          <a:p>
            <a:r>
              <a:rPr lang="en-US" sz="2400" dirty="0" smtClean="0"/>
              <a:t>predictor</a:t>
            </a:r>
            <a:endParaRPr lang="en-US" sz="2400" dirty="0"/>
          </a:p>
        </p:txBody>
      </p:sp>
      <p:sp>
        <p:nvSpPr>
          <p:cNvPr id="19" name="Right Arrow 18"/>
          <p:cNvSpPr/>
          <p:nvPr/>
        </p:nvSpPr>
        <p:spPr>
          <a:xfrm>
            <a:off x="3471343" y="3455050"/>
            <a:ext cx="606778" cy="570665"/>
          </a:xfrm>
          <a:prstGeom prst="rightArrow">
            <a:avLst/>
          </a:prstGeom>
          <a:solidFill>
            <a:srgbClr val="FF6600"/>
          </a:solidFill>
          <a:ln w="38100" cmpd="sng"/>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TextBox 19"/>
          <p:cNvSpPr txBox="1"/>
          <p:nvPr/>
        </p:nvSpPr>
        <p:spPr>
          <a:xfrm>
            <a:off x="838200" y="6096000"/>
            <a:ext cx="7772400" cy="523220"/>
          </a:xfrm>
          <a:prstGeom prst="rect">
            <a:avLst/>
          </a:prstGeom>
          <a:noFill/>
        </p:spPr>
        <p:txBody>
          <a:bodyPr wrap="square" rtlCol="0">
            <a:spAutoFit/>
          </a:bodyPr>
          <a:lstStyle/>
          <a:p>
            <a:r>
              <a:rPr lang="en-US" sz="2800" dirty="0" smtClean="0">
                <a:solidFill>
                  <a:srgbClr val="0000FF"/>
                </a:solidFill>
              </a:rPr>
              <a:t>Supervised learning: learn to predict new example</a:t>
            </a:r>
            <a:endParaRPr lang="en-US" sz="2800" dirty="0">
              <a:solidFill>
                <a:srgbClr val="0000FF"/>
              </a:solidFill>
            </a:endParaRPr>
          </a:p>
        </p:txBody>
      </p:sp>
      <p:pic>
        <p:nvPicPr>
          <p:cNvPr id="21" name="Picture 20"/>
          <p:cNvPicPr>
            <a:picLocks noChangeAspect="1"/>
          </p:cNvPicPr>
          <p:nvPr/>
        </p:nvPicPr>
        <p:blipFill>
          <a:blip r:embed="rId2"/>
          <a:stretch>
            <a:fillRect/>
          </a:stretch>
        </p:blipFill>
        <p:spPr>
          <a:xfrm>
            <a:off x="1066800" y="2590800"/>
            <a:ext cx="1816100" cy="2019300"/>
          </a:xfrm>
          <a:prstGeom prst="rect">
            <a:avLst/>
          </a:prstGeom>
        </p:spPr>
      </p:pic>
      <p:sp>
        <p:nvSpPr>
          <p:cNvPr id="22" name="Right Arrow 21"/>
          <p:cNvSpPr/>
          <p:nvPr/>
        </p:nvSpPr>
        <p:spPr>
          <a:xfrm>
            <a:off x="6050854" y="3455050"/>
            <a:ext cx="606778" cy="570665"/>
          </a:xfrm>
          <a:prstGeom prst="rightArrow">
            <a:avLst/>
          </a:prstGeom>
          <a:solidFill>
            <a:srgbClr val="FF6600"/>
          </a:solidFill>
          <a:ln w="38100" cmpd="sng"/>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TextBox 22"/>
          <p:cNvSpPr txBox="1"/>
          <p:nvPr/>
        </p:nvSpPr>
        <p:spPr>
          <a:xfrm>
            <a:off x="7112000" y="3526230"/>
            <a:ext cx="1611476" cy="369332"/>
          </a:xfrm>
          <a:prstGeom prst="rect">
            <a:avLst/>
          </a:prstGeom>
          <a:noFill/>
        </p:spPr>
        <p:txBody>
          <a:bodyPr wrap="none" rtlCol="0">
            <a:spAutoFit/>
          </a:bodyPr>
          <a:lstStyle/>
          <a:p>
            <a:r>
              <a:rPr lang="en-US" dirty="0" smtClean="0"/>
              <a:t>predicted label</a:t>
            </a:r>
            <a:endParaRPr lang="en-US" baseline="-25000" dirty="0"/>
          </a:p>
        </p:txBody>
      </p:sp>
      <p:sp>
        <p:nvSpPr>
          <p:cNvPr id="10" name="Date Placeholder 9"/>
          <p:cNvSpPr>
            <a:spLocks noGrp="1"/>
          </p:cNvSpPr>
          <p:nvPr>
            <p:ph type="dt" sz="half" idx="10"/>
          </p:nvPr>
        </p:nvSpPr>
        <p:spPr/>
        <p:txBody>
          <a:bodyPr/>
          <a:lstStyle/>
          <a:p>
            <a:pPr eaLnBrk="1" latinLnBrk="0" hangingPunct="1"/>
            <a:fld id="{C01DB719-D0BE-45E4-A5BD-7EBE9A90695B}" type="datetime1">
              <a:rPr lang="en-US" smtClean="0"/>
              <a:pPr eaLnBrk="1" latinLnBrk="0" hangingPunct="1"/>
              <a:t>7/18/2017</a:t>
            </a:fld>
            <a:endParaRPr lang="en-US" dirty="0"/>
          </a:p>
        </p:txBody>
      </p:sp>
      <p:sp>
        <p:nvSpPr>
          <p:cNvPr id="11" name="Slide Number Placeholder 10"/>
          <p:cNvSpPr>
            <a:spLocks noGrp="1"/>
          </p:cNvSpPr>
          <p:nvPr>
            <p:ph type="sldNum" sz="quarter" idx="12"/>
          </p:nvPr>
        </p:nvSpPr>
        <p:spPr/>
        <p:txBody>
          <a:bodyPr/>
          <a:lstStyle/>
          <a:p>
            <a:fld id="{F0C94032-CD4C-4C25-B0C2-CEC720522D92}" type="slidenum">
              <a:rPr kumimoji="0" lang="en-US" smtClean="0"/>
              <a:pPr/>
              <a:t>26</a:t>
            </a:fld>
            <a:endParaRPr kumimoji="0" lang="en-US" dirty="0">
              <a:solidFill>
                <a:srgbClr val="FFFFFF"/>
              </a:solidFill>
            </a:endParaRPr>
          </a:p>
        </p:txBody>
      </p:sp>
      <p:sp>
        <p:nvSpPr>
          <p:cNvPr id="12" name="Footer Placeholder 11"/>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21987052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learning: classification</a:t>
            </a:r>
            <a:endParaRPr lang="en-US" dirty="0"/>
          </a:p>
        </p:txBody>
      </p:sp>
      <p:pic>
        <p:nvPicPr>
          <p:cNvPr id="5" name="Picture 4"/>
          <p:cNvPicPr>
            <a:picLocks noChangeAspect="1"/>
          </p:cNvPicPr>
          <p:nvPr/>
        </p:nvPicPr>
        <p:blipFill>
          <a:blip r:embed="rId2"/>
          <a:stretch>
            <a:fillRect/>
          </a:stretch>
        </p:blipFill>
        <p:spPr>
          <a:xfrm>
            <a:off x="822379" y="1935657"/>
            <a:ext cx="1146630" cy="1124147"/>
          </a:xfrm>
          <a:prstGeom prst="rect">
            <a:avLst/>
          </a:prstGeom>
        </p:spPr>
      </p:pic>
      <p:pic>
        <p:nvPicPr>
          <p:cNvPr id="6" name="Picture 5"/>
          <p:cNvPicPr>
            <a:picLocks noChangeAspect="1"/>
          </p:cNvPicPr>
          <p:nvPr/>
        </p:nvPicPr>
        <p:blipFill>
          <a:blip r:embed="rId3"/>
          <a:stretch>
            <a:fillRect/>
          </a:stretch>
        </p:blipFill>
        <p:spPr>
          <a:xfrm>
            <a:off x="907045" y="3228572"/>
            <a:ext cx="887704" cy="894429"/>
          </a:xfrm>
          <a:prstGeom prst="rect">
            <a:avLst/>
          </a:prstGeom>
        </p:spPr>
      </p:pic>
      <p:pic>
        <p:nvPicPr>
          <p:cNvPr id="7" name="Picture 6"/>
          <p:cNvPicPr>
            <a:picLocks noChangeAspect="1"/>
          </p:cNvPicPr>
          <p:nvPr/>
        </p:nvPicPr>
        <p:blipFill>
          <a:blip r:embed="rId4"/>
          <a:stretch>
            <a:fillRect/>
          </a:stretch>
        </p:blipFill>
        <p:spPr>
          <a:xfrm>
            <a:off x="814814" y="4218923"/>
            <a:ext cx="1103502" cy="649119"/>
          </a:xfrm>
          <a:prstGeom prst="rect">
            <a:avLst/>
          </a:prstGeom>
        </p:spPr>
      </p:pic>
      <p:pic>
        <p:nvPicPr>
          <p:cNvPr id="8" name="Picture 7"/>
          <p:cNvPicPr>
            <a:picLocks noChangeAspect="1"/>
          </p:cNvPicPr>
          <p:nvPr/>
        </p:nvPicPr>
        <p:blipFill>
          <a:blip r:embed="rId5"/>
          <a:stretch>
            <a:fillRect/>
          </a:stretch>
        </p:blipFill>
        <p:spPr>
          <a:xfrm>
            <a:off x="698308" y="5043074"/>
            <a:ext cx="1220008" cy="696376"/>
          </a:xfrm>
          <a:prstGeom prst="rect">
            <a:avLst/>
          </a:prstGeom>
        </p:spPr>
      </p:pic>
      <p:sp>
        <p:nvSpPr>
          <p:cNvPr id="9" name="TextBox 8"/>
          <p:cNvSpPr txBox="1"/>
          <p:nvPr/>
        </p:nvSpPr>
        <p:spPr>
          <a:xfrm>
            <a:off x="2341633" y="6138333"/>
            <a:ext cx="7239000" cy="523220"/>
          </a:xfrm>
          <a:prstGeom prst="rect">
            <a:avLst/>
          </a:prstGeom>
          <a:noFill/>
        </p:spPr>
        <p:txBody>
          <a:bodyPr wrap="square" rtlCol="0">
            <a:spAutoFit/>
          </a:bodyPr>
          <a:lstStyle/>
          <a:p>
            <a:r>
              <a:rPr lang="en-US" sz="2800" dirty="0" smtClean="0">
                <a:solidFill>
                  <a:srgbClr val="0000FF"/>
                </a:solidFill>
              </a:rPr>
              <a:t>Supervised learning: given labeled examples</a:t>
            </a:r>
            <a:endParaRPr lang="en-US" sz="2800" dirty="0">
              <a:solidFill>
                <a:srgbClr val="0000FF"/>
              </a:solidFill>
            </a:endParaRPr>
          </a:p>
        </p:txBody>
      </p:sp>
      <p:sp>
        <p:nvSpPr>
          <p:cNvPr id="3" name="TextBox 2"/>
          <p:cNvSpPr txBox="1"/>
          <p:nvPr/>
        </p:nvSpPr>
        <p:spPr>
          <a:xfrm>
            <a:off x="2364121" y="1848556"/>
            <a:ext cx="813143" cy="461665"/>
          </a:xfrm>
          <a:prstGeom prst="rect">
            <a:avLst/>
          </a:prstGeom>
          <a:noFill/>
        </p:spPr>
        <p:txBody>
          <a:bodyPr wrap="none" rtlCol="0">
            <a:spAutoFit/>
          </a:bodyPr>
          <a:lstStyle/>
          <a:p>
            <a:r>
              <a:rPr lang="en-US" sz="2400" dirty="0" smtClean="0"/>
              <a:t>label</a:t>
            </a:r>
            <a:endParaRPr lang="en-US" sz="2400" dirty="0"/>
          </a:p>
        </p:txBody>
      </p:sp>
      <p:sp>
        <p:nvSpPr>
          <p:cNvPr id="12" name="TextBox 11"/>
          <p:cNvSpPr txBox="1"/>
          <p:nvPr/>
        </p:nvSpPr>
        <p:spPr>
          <a:xfrm>
            <a:off x="2364121" y="2500111"/>
            <a:ext cx="732780" cy="369332"/>
          </a:xfrm>
          <a:prstGeom prst="rect">
            <a:avLst/>
          </a:prstGeom>
          <a:noFill/>
        </p:spPr>
        <p:txBody>
          <a:bodyPr wrap="none" rtlCol="0">
            <a:spAutoFit/>
          </a:bodyPr>
          <a:lstStyle/>
          <a:p>
            <a:r>
              <a:rPr lang="en-US" dirty="0" smtClean="0"/>
              <a:t>apple</a:t>
            </a:r>
            <a:endParaRPr lang="en-US" baseline="-25000" dirty="0"/>
          </a:p>
        </p:txBody>
      </p:sp>
      <p:sp>
        <p:nvSpPr>
          <p:cNvPr id="14" name="TextBox 13"/>
          <p:cNvSpPr txBox="1"/>
          <p:nvPr/>
        </p:nvSpPr>
        <p:spPr>
          <a:xfrm>
            <a:off x="2362900" y="3320466"/>
            <a:ext cx="732780" cy="369332"/>
          </a:xfrm>
          <a:prstGeom prst="rect">
            <a:avLst/>
          </a:prstGeom>
          <a:noFill/>
        </p:spPr>
        <p:txBody>
          <a:bodyPr wrap="none" rtlCol="0">
            <a:spAutoFit/>
          </a:bodyPr>
          <a:lstStyle/>
          <a:p>
            <a:r>
              <a:rPr lang="en-US" dirty="0" smtClean="0"/>
              <a:t>apple</a:t>
            </a:r>
            <a:endParaRPr lang="en-US" baseline="-25000" dirty="0"/>
          </a:p>
        </p:txBody>
      </p:sp>
      <p:sp>
        <p:nvSpPr>
          <p:cNvPr id="15" name="TextBox 14"/>
          <p:cNvSpPr txBox="1"/>
          <p:nvPr/>
        </p:nvSpPr>
        <p:spPr>
          <a:xfrm>
            <a:off x="2362900" y="4284458"/>
            <a:ext cx="896324" cy="369332"/>
          </a:xfrm>
          <a:prstGeom prst="rect">
            <a:avLst/>
          </a:prstGeom>
          <a:noFill/>
        </p:spPr>
        <p:txBody>
          <a:bodyPr wrap="none" rtlCol="0">
            <a:spAutoFit/>
          </a:bodyPr>
          <a:lstStyle/>
          <a:p>
            <a:r>
              <a:rPr lang="en-US" dirty="0" smtClean="0"/>
              <a:t>banana</a:t>
            </a:r>
            <a:endParaRPr lang="en-US" baseline="-25000" dirty="0"/>
          </a:p>
        </p:txBody>
      </p:sp>
      <p:sp>
        <p:nvSpPr>
          <p:cNvPr id="16" name="TextBox 15"/>
          <p:cNvSpPr txBox="1"/>
          <p:nvPr/>
        </p:nvSpPr>
        <p:spPr>
          <a:xfrm>
            <a:off x="2362900" y="5097713"/>
            <a:ext cx="896324" cy="369332"/>
          </a:xfrm>
          <a:prstGeom prst="rect">
            <a:avLst/>
          </a:prstGeom>
          <a:noFill/>
        </p:spPr>
        <p:txBody>
          <a:bodyPr wrap="none" rtlCol="0">
            <a:spAutoFit/>
          </a:bodyPr>
          <a:lstStyle/>
          <a:p>
            <a:r>
              <a:rPr lang="en-US" dirty="0" smtClean="0"/>
              <a:t>banana</a:t>
            </a:r>
            <a:endParaRPr lang="en-US" baseline="-25000" dirty="0"/>
          </a:p>
        </p:txBody>
      </p:sp>
      <p:sp>
        <p:nvSpPr>
          <p:cNvPr id="18" name="TextBox 17"/>
          <p:cNvSpPr txBox="1"/>
          <p:nvPr/>
        </p:nvSpPr>
        <p:spPr>
          <a:xfrm>
            <a:off x="4035780" y="3080623"/>
            <a:ext cx="4941936" cy="954107"/>
          </a:xfrm>
          <a:prstGeom prst="rect">
            <a:avLst/>
          </a:prstGeom>
          <a:noFill/>
        </p:spPr>
        <p:txBody>
          <a:bodyPr wrap="square" rtlCol="0">
            <a:spAutoFit/>
          </a:bodyPr>
          <a:lstStyle/>
          <a:p>
            <a:r>
              <a:rPr lang="en-US" sz="2800" dirty="0" smtClean="0">
                <a:solidFill>
                  <a:srgbClr val="008000"/>
                </a:solidFill>
              </a:rPr>
              <a:t>Classification: a finite set of labels</a:t>
            </a:r>
            <a:endParaRPr lang="en-US" sz="2800" dirty="0">
              <a:solidFill>
                <a:srgbClr val="008000"/>
              </a:solidFill>
            </a:endParaRPr>
          </a:p>
        </p:txBody>
      </p:sp>
      <p:sp>
        <p:nvSpPr>
          <p:cNvPr id="17" name="Date Placeholder 16"/>
          <p:cNvSpPr>
            <a:spLocks noGrp="1"/>
          </p:cNvSpPr>
          <p:nvPr>
            <p:ph type="dt" sz="half" idx="10"/>
          </p:nvPr>
        </p:nvSpPr>
        <p:spPr/>
        <p:txBody>
          <a:bodyPr/>
          <a:lstStyle/>
          <a:p>
            <a:pPr eaLnBrk="1" latinLnBrk="0" hangingPunct="1"/>
            <a:fld id="{5DA268A5-B473-4537-9D86-7531755740A5}" type="datetime1">
              <a:rPr lang="en-US" smtClean="0"/>
              <a:pPr eaLnBrk="1" latinLnBrk="0" hangingPunct="1"/>
              <a:t>7/18/2017</a:t>
            </a:fld>
            <a:endParaRPr lang="en-US" dirty="0"/>
          </a:p>
        </p:txBody>
      </p:sp>
      <p:sp>
        <p:nvSpPr>
          <p:cNvPr id="19" name="Slide Number Placeholder 18"/>
          <p:cNvSpPr>
            <a:spLocks noGrp="1"/>
          </p:cNvSpPr>
          <p:nvPr>
            <p:ph type="sldNum" sz="quarter" idx="12"/>
          </p:nvPr>
        </p:nvSpPr>
        <p:spPr/>
        <p:txBody>
          <a:bodyPr/>
          <a:lstStyle/>
          <a:p>
            <a:fld id="{F0C94032-CD4C-4C25-B0C2-CEC720522D92}" type="slidenum">
              <a:rPr kumimoji="0" lang="en-US" smtClean="0"/>
              <a:pPr/>
              <a:t>27</a:t>
            </a:fld>
            <a:endParaRPr kumimoji="0" lang="en-US" dirty="0">
              <a:solidFill>
                <a:srgbClr val="FFFFFF"/>
              </a:solidFill>
            </a:endParaRPr>
          </a:p>
        </p:txBody>
      </p:sp>
      <p:sp>
        <p:nvSpPr>
          <p:cNvPr id="20" name="Footer Placeholder 19"/>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33395910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tr-TR" dirty="0" smtClean="0"/>
              <a:t>Classification Example</a:t>
            </a:r>
            <a:endParaRPr lang="tr-TR" dirty="0"/>
          </a:p>
        </p:txBody>
      </p:sp>
      <p:pic>
        <p:nvPicPr>
          <p:cNvPr id="26633" name="Picture 9"/>
          <p:cNvPicPr>
            <a:picLocks noGrp="1" noChangeAspect="1" noChangeArrowheads="1"/>
          </p:cNvPicPr>
          <p:nvPr>
            <p:ph idx="1"/>
          </p:nvPr>
        </p:nvPicPr>
        <p:blipFill>
          <a:blip r:embed="rId2" cstate="print"/>
          <a:stretch>
            <a:fillRect/>
          </a:stretch>
        </p:blipFill>
        <p:spPr>
          <a:xfrm>
            <a:off x="2086284" y="1600200"/>
            <a:ext cx="4971431" cy="4525963"/>
          </a:xfrm>
        </p:spPr>
      </p:pic>
      <p:sp>
        <p:nvSpPr>
          <p:cNvPr id="26627" name="Rectangle 3"/>
          <p:cNvSpPr>
            <a:spLocks noGrp="1" noChangeArrowheads="1"/>
          </p:cNvSpPr>
          <p:nvPr>
            <p:ph type="body" sz="half" idx="4294967295"/>
          </p:nvPr>
        </p:nvSpPr>
        <p:spPr>
          <a:xfrm>
            <a:off x="0" y="2817813"/>
            <a:ext cx="3322638" cy="3168650"/>
          </a:xfrm>
        </p:spPr>
        <p:txBody>
          <a:bodyPr>
            <a:normAutofit/>
          </a:bodyPr>
          <a:lstStyle/>
          <a:p>
            <a:pPr marL="0" indent="0">
              <a:buNone/>
            </a:pPr>
            <a:r>
              <a:rPr lang="tr-TR" dirty="0" err="1" smtClean="0"/>
              <a:t>Differentiate</a:t>
            </a:r>
            <a:r>
              <a:rPr lang="tr-TR" dirty="0" smtClean="0"/>
              <a:t> </a:t>
            </a:r>
            <a:r>
              <a:rPr lang="tr-TR" dirty="0"/>
              <a:t>between </a:t>
            </a:r>
            <a:r>
              <a:rPr lang="tr-TR" dirty="0">
                <a:solidFill>
                  <a:srgbClr val="FF33CC"/>
                </a:solidFill>
              </a:rPr>
              <a:t>low-risk</a:t>
            </a:r>
            <a:r>
              <a:rPr lang="tr-TR" dirty="0"/>
              <a:t> and </a:t>
            </a:r>
            <a:r>
              <a:rPr lang="tr-TR" dirty="0">
                <a:solidFill>
                  <a:srgbClr val="FF0000"/>
                </a:solidFill>
              </a:rPr>
              <a:t>high-risk</a:t>
            </a:r>
            <a:r>
              <a:rPr lang="tr-TR" dirty="0"/>
              <a:t> customers from their </a:t>
            </a:r>
            <a:r>
              <a:rPr lang="tr-TR" i="1" dirty="0"/>
              <a:t>income</a:t>
            </a:r>
            <a:r>
              <a:rPr lang="tr-TR" dirty="0"/>
              <a:t> and </a:t>
            </a:r>
            <a:r>
              <a:rPr lang="tr-TR" i="1" dirty="0"/>
              <a:t>savings</a:t>
            </a:r>
          </a:p>
        </p:txBody>
      </p:sp>
      <p:sp>
        <p:nvSpPr>
          <p:cNvPr id="5" name="Date Placeholder 4"/>
          <p:cNvSpPr>
            <a:spLocks noGrp="1"/>
          </p:cNvSpPr>
          <p:nvPr>
            <p:ph type="dt" sz="half" idx="10"/>
          </p:nvPr>
        </p:nvSpPr>
        <p:spPr/>
        <p:txBody>
          <a:bodyPr/>
          <a:lstStyle/>
          <a:p>
            <a:pPr eaLnBrk="1" latinLnBrk="0" hangingPunct="1"/>
            <a:fld id="{2D8E9674-2DFD-4850-95C1-B07640A71D52}" type="datetime1">
              <a:rPr lang="en-US" smtClean="0"/>
              <a:pPr eaLnBrk="1" latinLnBrk="0" hangingPunct="1"/>
              <a:t>7/18/2017</a:t>
            </a:fld>
            <a:endParaRPr lang="en-US" dirty="0"/>
          </a:p>
        </p:txBody>
      </p:sp>
      <p:sp>
        <p:nvSpPr>
          <p:cNvPr id="6" name="Slide Number Placeholder 5"/>
          <p:cNvSpPr>
            <a:spLocks noGrp="1"/>
          </p:cNvSpPr>
          <p:nvPr>
            <p:ph type="sldNum" sz="quarter" idx="12"/>
          </p:nvPr>
        </p:nvSpPr>
        <p:spPr/>
        <p:txBody>
          <a:bodyPr/>
          <a:lstStyle/>
          <a:p>
            <a:fld id="{F0C94032-CD4C-4C25-B0C2-CEC720522D92}" type="slidenum">
              <a:rPr kumimoji="0" lang="en-US" smtClean="0"/>
              <a:pPr/>
              <a:t>28</a:t>
            </a:fld>
            <a:endParaRPr kumimoji="0" lang="en-US" dirty="0">
              <a:solidFill>
                <a:srgbClr val="FFFFFF"/>
              </a:solidFill>
            </a:endParaRPr>
          </a:p>
        </p:txBody>
      </p:sp>
      <p:sp>
        <p:nvSpPr>
          <p:cNvPr id="7" name="Footer Placeholder 6"/>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36160632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tr-TR" dirty="0" smtClean="0"/>
              <a:t>Classification </a:t>
            </a:r>
            <a:r>
              <a:rPr lang="tr-TR" dirty="0"/>
              <a:t>Applications</a:t>
            </a:r>
          </a:p>
        </p:txBody>
      </p:sp>
      <p:sp>
        <p:nvSpPr>
          <p:cNvPr id="88067" name="Rectangle 3"/>
          <p:cNvSpPr>
            <a:spLocks noGrp="1" noChangeArrowheads="1"/>
          </p:cNvSpPr>
          <p:nvPr>
            <p:ph idx="1"/>
          </p:nvPr>
        </p:nvSpPr>
        <p:spPr>
          <a:xfrm>
            <a:off x="598537" y="1741310"/>
            <a:ext cx="8153400" cy="4933244"/>
          </a:xfrm>
        </p:spPr>
        <p:txBody>
          <a:bodyPr>
            <a:normAutofit lnSpcReduction="10000"/>
          </a:bodyPr>
          <a:lstStyle/>
          <a:p>
            <a:pPr marL="0" indent="0">
              <a:lnSpc>
                <a:spcPct val="90000"/>
              </a:lnSpc>
              <a:buNone/>
            </a:pPr>
            <a:r>
              <a:rPr lang="tr-TR" dirty="0" err="1" smtClean="0">
                <a:solidFill>
                  <a:schemeClr val="accent1"/>
                </a:solidFill>
              </a:rPr>
              <a:t>Face</a:t>
            </a:r>
            <a:r>
              <a:rPr lang="tr-TR" dirty="0" smtClean="0">
                <a:solidFill>
                  <a:schemeClr val="accent1"/>
                </a:solidFill>
              </a:rPr>
              <a:t> </a:t>
            </a:r>
            <a:r>
              <a:rPr lang="tr-TR" dirty="0" err="1" smtClean="0">
                <a:solidFill>
                  <a:schemeClr val="accent1"/>
                </a:solidFill>
              </a:rPr>
              <a:t>recognition</a:t>
            </a:r>
            <a:endParaRPr lang="tr-TR" dirty="0">
              <a:solidFill>
                <a:schemeClr val="accent1"/>
              </a:solidFill>
            </a:endParaRPr>
          </a:p>
          <a:p>
            <a:pPr marL="0" indent="0">
              <a:lnSpc>
                <a:spcPct val="90000"/>
              </a:lnSpc>
              <a:buNone/>
            </a:pPr>
            <a:endParaRPr lang="tr-TR" dirty="0" smtClean="0">
              <a:solidFill>
                <a:schemeClr val="accent1"/>
              </a:solidFill>
            </a:endParaRPr>
          </a:p>
          <a:p>
            <a:pPr marL="0" indent="0">
              <a:lnSpc>
                <a:spcPct val="90000"/>
              </a:lnSpc>
              <a:buNone/>
            </a:pPr>
            <a:r>
              <a:rPr lang="tr-TR" dirty="0" err="1" smtClean="0">
                <a:solidFill>
                  <a:schemeClr val="accent1"/>
                </a:solidFill>
              </a:rPr>
              <a:t>Character</a:t>
            </a:r>
            <a:r>
              <a:rPr lang="tr-TR" dirty="0" smtClean="0">
                <a:solidFill>
                  <a:schemeClr val="accent1"/>
                </a:solidFill>
              </a:rPr>
              <a:t> </a:t>
            </a:r>
            <a:r>
              <a:rPr lang="tr-TR" dirty="0" err="1" smtClean="0">
                <a:solidFill>
                  <a:schemeClr val="accent1"/>
                </a:solidFill>
              </a:rPr>
              <a:t>recognition</a:t>
            </a:r>
            <a:endParaRPr lang="tr-TR" dirty="0" smtClean="0">
              <a:solidFill>
                <a:schemeClr val="accent1"/>
              </a:solidFill>
            </a:endParaRPr>
          </a:p>
          <a:p>
            <a:pPr marL="0" indent="0">
              <a:lnSpc>
                <a:spcPct val="90000"/>
              </a:lnSpc>
              <a:buNone/>
            </a:pPr>
            <a:endParaRPr lang="tr-TR" dirty="0" smtClean="0">
              <a:solidFill>
                <a:schemeClr val="accent1"/>
              </a:solidFill>
            </a:endParaRPr>
          </a:p>
          <a:p>
            <a:pPr marL="0" indent="0">
              <a:lnSpc>
                <a:spcPct val="90000"/>
              </a:lnSpc>
              <a:buNone/>
            </a:pPr>
            <a:r>
              <a:rPr lang="tr-TR" dirty="0" err="1" smtClean="0">
                <a:solidFill>
                  <a:schemeClr val="accent1"/>
                </a:solidFill>
              </a:rPr>
              <a:t>Spam</a:t>
            </a:r>
            <a:r>
              <a:rPr lang="tr-TR" dirty="0" smtClean="0">
                <a:solidFill>
                  <a:schemeClr val="accent1"/>
                </a:solidFill>
              </a:rPr>
              <a:t> </a:t>
            </a:r>
            <a:r>
              <a:rPr lang="tr-TR" dirty="0" err="1" smtClean="0">
                <a:solidFill>
                  <a:schemeClr val="accent1"/>
                </a:solidFill>
              </a:rPr>
              <a:t>detection</a:t>
            </a:r>
            <a:endParaRPr lang="tr-TR" dirty="0" smtClean="0">
              <a:solidFill>
                <a:schemeClr val="accent1"/>
              </a:solidFill>
            </a:endParaRPr>
          </a:p>
          <a:p>
            <a:pPr marL="0" indent="0">
              <a:lnSpc>
                <a:spcPct val="90000"/>
              </a:lnSpc>
              <a:buNone/>
            </a:pPr>
            <a:endParaRPr lang="tr-TR" dirty="0" smtClean="0">
              <a:solidFill>
                <a:schemeClr val="accent1"/>
              </a:solidFill>
            </a:endParaRPr>
          </a:p>
          <a:p>
            <a:pPr marL="0" indent="0">
              <a:lnSpc>
                <a:spcPct val="90000"/>
              </a:lnSpc>
              <a:buNone/>
            </a:pPr>
            <a:r>
              <a:rPr lang="tr-TR" dirty="0" err="1" smtClean="0">
                <a:solidFill>
                  <a:schemeClr val="accent1"/>
                </a:solidFill>
              </a:rPr>
              <a:t>Medical</a:t>
            </a:r>
            <a:r>
              <a:rPr lang="tr-TR" dirty="0" smtClean="0">
                <a:solidFill>
                  <a:schemeClr val="accent1"/>
                </a:solidFill>
              </a:rPr>
              <a:t> </a:t>
            </a:r>
            <a:r>
              <a:rPr lang="tr-TR" dirty="0">
                <a:solidFill>
                  <a:schemeClr val="accent1"/>
                </a:solidFill>
              </a:rPr>
              <a:t>diagnosis: </a:t>
            </a:r>
            <a:r>
              <a:rPr lang="tr-TR" dirty="0"/>
              <a:t>From symptoms to </a:t>
            </a:r>
            <a:r>
              <a:rPr lang="tr-TR" dirty="0" smtClean="0"/>
              <a:t>illnesses</a:t>
            </a:r>
          </a:p>
          <a:p>
            <a:pPr marL="0" indent="0">
              <a:lnSpc>
                <a:spcPct val="90000"/>
              </a:lnSpc>
              <a:buNone/>
            </a:pPr>
            <a:endParaRPr lang="tr-TR" dirty="0" smtClean="0">
              <a:solidFill>
                <a:schemeClr val="accent1"/>
              </a:solidFill>
            </a:endParaRPr>
          </a:p>
          <a:p>
            <a:pPr marL="0" indent="0">
              <a:lnSpc>
                <a:spcPct val="90000"/>
              </a:lnSpc>
              <a:buNone/>
            </a:pPr>
            <a:r>
              <a:rPr lang="tr-TR" dirty="0" err="1" smtClean="0">
                <a:solidFill>
                  <a:schemeClr val="accent1"/>
                </a:solidFill>
              </a:rPr>
              <a:t>Biometrics</a:t>
            </a:r>
            <a:r>
              <a:rPr lang="tr-TR" dirty="0" smtClean="0">
                <a:solidFill>
                  <a:schemeClr val="accent1"/>
                </a:solidFill>
              </a:rPr>
              <a:t>: </a:t>
            </a:r>
            <a:r>
              <a:rPr lang="tr-TR" dirty="0" smtClean="0"/>
              <a:t>Recognition/authentication using physical and/or behavioral characteristics: Face, iris, signature, </a:t>
            </a:r>
            <a:r>
              <a:rPr lang="tr-TR" dirty="0" err="1" smtClean="0"/>
              <a:t>etc</a:t>
            </a:r>
            <a:endParaRPr lang="tr-TR" dirty="0" smtClean="0"/>
          </a:p>
          <a:p>
            <a:pPr marL="0" indent="0">
              <a:lnSpc>
                <a:spcPct val="90000"/>
              </a:lnSpc>
              <a:buNone/>
            </a:pPr>
            <a:endParaRPr lang="tr-TR" dirty="0"/>
          </a:p>
        </p:txBody>
      </p:sp>
      <p:sp>
        <p:nvSpPr>
          <p:cNvPr id="4" name="Date Placeholder 3"/>
          <p:cNvSpPr>
            <a:spLocks noGrp="1"/>
          </p:cNvSpPr>
          <p:nvPr>
            <p:ph type="dt" sz="half" idx="10"/>
          </p:nvPr>
        </p:nvSpPr>
        <p:spPr/>
        <p:txBody>
          <a:bodyPr/>
          <a:lstStyle/>
          <a:p>
            <a:pPr eaLnBrk="1" latinLnBrk="0" hangingPunct="1"/>
            <a:fld id="{7A76454A-EF1F-46AE-BAF9-3DE7FA454692}" type="datetime1">
              <a:rPr lang="en-US" smtClean="0"/>
              <a:pPr eaLnBrk="1" latinLnBrk="0" hangingPunct="1"/>
              <a:t>7/18/2017</a:t>
            </a:fld>
            <a:endParaRPr lang="en-US" dirty="0"/>
          </a:p>
        </p:txBody>
      </p:sp>
      <p:sp>
        <p:nvSpPr>
          <p:cNvPr id="5" name="Slide Number Placeholder 4"/>
          <p:cNvSpPr>
            <a:spLocks noGrp="1"/>
          </p:cNvSpPr>
          <p:nvPr>
            <p:ph type="sldNum" sz="quarter" idx="12"/>
          </p:nvPr>
        </p:nvSpPr>
        <p:spPr/>
        <p:txBody>
          <a:bodyPr/>
          <a:lstStyle/>
          <a:p>
            <a:fld id="{F0C94032-CD4C-4C25-B0C2-CEC720522D92}" type="slidenum">
              <a:rPr kumimoji="0" lang="en-US" smtClean="0"/>
              <a:pPr/>
              <a:t>29</a:t>
            </a:fld>
            <a:endParaRPr kumimoji="0" lang="en-US" dirty="0">
              <a:solidFill>
                <a:srgbClr val="FFFFFF"/>
              </a:solidFill>
            </a:endParaRPr>
          </a:p>
        </p:txBody>
      </p:sp>
      <p:sp>
        <p:nvSpPr>
          <p:cNvPr id="6" name="Footer Placeholder 5"/>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115085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06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806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806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806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806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is…</a:t>
            </a:r>
            <a:endParaRPr lang="en-US" dirty="0"/>
          </a:p>
        </p:txBody>
      </p:sp>
      <p:sp>
        <p:nvSpPr>
          <p:cNvPr id="4" name="Rectangle 3"/>
          <p:cNvSpPr/>
          <p:nvPr/>
        </p:nvSpPr>
        <p:spPr>
          <a:xfrm>
            <a:off x="708602" y="2106008"/>
            <a:ext cx="8057446" cy="830997"/>
          </a:xfrm>
          <a:prstGeom prst="rect">
            <a:avLst/>
          </a:prstGeom>
        </p:spPr>
        <p:txBody>
          <a:bodyPr wrap="square">
            <a:spAutoFit/>
          </a:bodyPr>
          <a:lstStyle/>
          <a:p>
            <a:r>
              <a:rPr lang="en-US" sz="2400" dirty="0"/>
              <a:t>Machine learning, a branch of artificial intelligence, concerns the construction and study of systems that can learn from data.</a:t>
            </a:r>
          </a:p>
        </p:txBody>
      </p:sp>
      <p:pic>
        <p:nvPicPr>
          <p:cNvPr id="7" name="Picture 6"/>
          <p:cNvPicPr>
            <a:picLocks noChangeAspect="1"/>
          </p:cNvPicPr>
          <p:nvPr/>
        </p:nvPicPr>
        <p:blipFill>
          <a:blip r:embed="rId2"/>
          <a:stretch>
            <a:fillRect/>
          </a:stretch>
        </p:blipFill>
        <p:spPr>
          <a:xfrm>
            <a:off x="3090354" y="3730980"/>
            <a:ext cx="2253564" cy="2238022"/>
          </a:xfrm>
          <a:prstGeom prst="rect">
            <a:avLst/>
          </a:prstGeom>
        </p:spPr>
      </p:pic>
      <p:sp>
        <p:nvSpPr>
          <p:cNvPr id="5" name="Date Placeholder 4"/>
          <p:cNvSpPr>
            <a:spLocks noGrp="1"/>
          </p:cNvSpPr>
          <p:nvPr>
            <p:ph type="dt" sz="half" idx="10"/>
          </p:nvPr>
        </p:nvSpPr>
        <p:spPr/>
        <p:txBody>
          <a:bodyPr/>
          <a:lstStyle/>
          <a:p>
            <a:pPr eaLnBrk="1" latinLnBrk="0" hangingPunct="1"/>
            <a:fld id="{F3D6A72F-6AB8-4DE9-A152-533E71C3636E}" type="datetime1">
              <a:rPr lang="en-US" smtClean="0"/>
              <a:pPr eaLnBrk="1" latinLnBrk="0" hangingPunct="1"/>
              <a:t>7/18/2017</a:t>
            </a:fld>
            <a:endParaRPr lang="en-US" dirty="0"/>
          </a:p>
        </p:txBody>
      </p:sp>
      <p:sp>
        <p:nvSpPr>
          <p:cNvPr id="6" name="Slide Number Placeholder 5"/>
          <p:cNvSpPr>
            <a:spLocks noGrp="1"/>
          </p:cNvSpPr>
          <p:nvPr>
            <p:ph type="sldNum" sz="quarter" idx="12"/>
          </p:nvPr>
        </p:nvSpPr>
        <p:spPr/>
        <p:txBody>
          <a:bodyPr/>
          <a:lstStyle/>
          <a:p>
            <a:fld id="{F0C94032-CD4C-4C25-B0C2-CEC720522D92}" type="slidenum">
              <a:rPr kumimoji="0" lang="en-US" smtClean="0"/>
              <a:pPr/>
              <a:t>3</a:t>
            </a:fld>
            <a:endParaRPr kumimoji="0" lang="en-US" dirty="0">
              <a:solidFill>
                <a:srgbClr val="FFFFFF"/>
              </a:solidFill>
            </a:endParaRPr>
          </a:p>
        </p:txBody>
      </p:sp>
      <p:sp>
        <p:nvSpPr>
          <p:cNvPr id="8" name="Footer Placeholder 7"/>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30361988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learning: regression</a:t>
            </a:r>
            <a:endParaRPr lang="en-US" dirty="0"/>
          </a:p>
        </p:txBody>
      </p:sp>
      <p:pic>
        <p:nvPicPr>
          <p:cNvPr id="5" name="Picture 4"/>
          <p:cNvPicPr>
            <a:picLocks noChangeAspect="1"/>
          </p:cNvPicPr>
          <p:nvPr/>
        </p:nvPicPr>
        <p:blipFill>
          <a:blip r:embed="rId2"/>
          <a:stretch>
            <a:fillRect/>
          </a:stretch>
        </p:blipFill>
        <p:spPr>
          <a:xfrm>
            <a:off x="814814" y="1904989"/>
            <a:ext cx="1146630" cy="1124147"/>
          </a:xfrm>
          <a:prstGeom prst="rect">
            <a:avLst/>
          </a:prstGeom>
        </p:spPr>
      </p:pic>
      <p:pic>
        <p:nvPicPr>
          <p:cNvPr id="6" name="Picture 5"/>
          <p:cNvPicPr>
            <a:picLocks noChangeAspect="1"/>
          </p:cNvPicPr>
          <p:nvPr/>
        </p:nvPicPr>
        <p:blipFill>
          <a:blip r:embed="rId3"/>
          <a:stretch>
            <a:fillRect/>
          </a:stretch>
        </p:blipFill>
        <p:spPr>
          <a:xfrm>
            <a:off x="907045" y="3150247"/>
            <a:ext cx="887704" cy="894429"/>
          </a:xfrm>
          <a:prstGeom prst="rect">
            <a:avLst/>
          </a:prstGeom>
        </p:spPr>
      </p:pic>
      <p:pic>
        <p:nvPicPr>
          <p:cNvPr id="7" name="Picture 6"/>
          <p:cNvPicPr>
            <a:picLocks noChangeAspect="1"/>
          </p:cNvPicPr>
          <p:nvPr/>
        </p:nvPicPr>
        <p:blipFill>
          <a:blip r:embed="rId4"/>
          <a:stretch>
            <a:fillRect/>
          </a:stretch>
        </p:blipFill>
        <p:spPr>
          <a:xfrm>
            <a:off x="814814" y="4140598"/>
            <a:ext cx="1103502" cy="649119"/>
          </a:xfrm>
          <a:prstGeom prst="rect">
            <a:avLst/>
          </a:prstGeom>
        </p:spPr>
      </p:pic>
      <p:pic>
        <p:nvPicPr>
          <p:cNvPr id="8" name="Picture 7"/>
          <p:cNvPicPr>
            <a:picLocks noChangeAspect="1"/>
          </p:cNvPicPr>
          <p:nvPr/>
        </p:nvPicPr>
        <p:blipFill>
          <a:blip r:embed="rId5"/>
          <a:stretch>
            <a:fillRect/>
          </a:stretch>
        </p:blipFill>
        <p:spPr>
          <a:xfrm>
            <a:off x="698308" y="4964749"/>
            <a:ext cx="1220008" cy="696376"/>
          </a:xfrm>
          <a:prstGeom prst="rect">
            <a:avLst/>
          </a:prstGeom>
        </p:spPr>
      </p:pic>
      <p:sp>
        <p:nvSpPr>
          <p:cNvPr id="9" name="TextBox 8"/>
          <p:cNvSpPr txBox="1"/>
          <p:nvPr/>
        </p:nvSpPr>
        <p:spPr>
          <a:xfrm>
            <a:off x="2341633" y="6138333"/>
            <a:ext cx="7239000" cy="523220"/>
          </a:xfrm>
          <a:prstGeom prst="rect">
            <a:avLst/>
          </a:prstGeom>
          <a:noFill/>
        </p:spPr>
        <p:txBody>
          <a:bodyPr wrap="square" rtlCol="0">
            <a:spAutoFit/>
          </a:bodyPr>
          <a:lstStyle/>
          <a:p>
            <a:r>
              <a:rPr lang="en-US" sz="2800" dirty="0" smtClean="0">
                <a:solidFill>
                  <a:srgbClr val="0000FF"/>
                </a:solidFill>
              </a:rPr>
              <a:t>Supervised learning: given labeled examples</a:t>
            </a:r>
            <a:endParaRPr lang="en-US" sz="2800" dirty="0">
              <a:solidFill>
                <a:srgbClr val="0000FF"/>
              </a:solidFill>
            </a:endParaRPr>
          </a:p>
        </p:txBody>
      </p:sp>
      <p:sp>
        <p:nvSpPr>
          <p:cNvPr id="3" name="TextBox 2"/>
          <p:cNvSpPr txBox="1"/>
          <p:nvPr/>
        </p:nvSpPr>
        <p:spPr>
          <a:xfrm>
            <a:off x="2341633" y="1674156"/>
            <a:ext cx="813143" cy="461665"/>
          </a:xfrm>
          <a:prstGeom prst="rect">
            <a:avLst/>
          </a:prstGeom>
          <a:noFill/>
        </p:spPr>
        <p:txBody>
          <a:bodyPr wrap="none" rtlCol="0">
            <a:spAutoFit/>
          </a:bodyPr>
          <a:lstStyle/>
          <a:p>
            <a:r>
              <a:rPr lang="en-US" sz="2400" dirty="0" smtClean="0"/>
              <a:t>label</a:t>
            </a:r>
            <a:endParaRPr lang="en-US" sz="2400" dirty="0"/>
          </a:p>
        </p:txBody>
      </p:sp>
      <p:sp>
        <p:nvSpPr>
          <p:cNvPr id="12" name="TextBox 11"/>
          <p:cNvSpPr txBox="1"/>
          <p:nvPr/>
        </p:nvSpPr>
        <p:spPr>
          <a:xfrm>
            <a:off x="2356556" y="2469443"/>
            <a:ext cx="566869" cy="369332"/>
          </a:xfrm>
          <a:prstGeom prst="rect">
            <a:avLst/>
          </a:prstGeom>
          <a:noFill/>
        </p:spPr>
        <p:txBody>
          <a:bodyPr wrap="none" rtlCol="0">
            <a:spAutoFit/>
          </a:bodyPr>
          <a:lstStyle/>
          <a:p>
            <a:r>
              <a:rPr lang="en-US" dirty="0" smtClean="0"/>
              <a:t>-4.5</a:t>
            </a:r>
            <a:endParaRPr lang="en-US" baseline="-25000" dirty="0"/>
          </a:p>
        </p:txBody>
      </p:sp>
      <p:sp>
        <p:nvSpPr>
          <p:cNvPr id="14" name="TextBox 13"/>
          <p:cNvSpPr txBox="1"/>
          <p:nvPr/>
        </p:nvSpPr>
        <p:spPr>
          <a:xfrm>
            <a:off x="2362900" y="3242141"/>
            <a:ext cx="617364" cy="369332"/>
          </a:xfrm>
          <a:prstGeom prst="rect">
            <a:avLst/>
          </a:prstGeom>
          <a:noFill/>
        </p:spPr>
        <p:txBody>
          <a:bodyPr wrap="none" rtlCol="0">
            <a:spAutoFit/>
          </a:bodyPr>
          <a:lstStyle/>
          <a:p>
            <a:r>
              <a:rPr lang="en-US" dirty="0" smtClean="0"/>
              <a:t>10.1</a:t>
            </a:r>
            <a:endParaRPr lang="en-US" baseline="-25000" dirty="0"/>
          </a:p>
        </p:txBody>
      </p:sp>
      <p:sp>
        <p:nvSpPr>
          <p:cNvPr id="15" name="TextBox 14"/>
          <p:cNvSpPr txBox="1"/>
          <p:nvPr/>
        </p:nvSpPr>
        <p:spPr>
          <a:xfrm>
            <a:off x="2362900" y="4206133"/>
            <a:ext cx="490000" cy="369332"/>
          </a:xfrm>
          <a:prstGeom prst="rect">
            <a:avLst/>
          </a:prstGeom>
          <a:noFill/>
        </p:spPr>
        <p:txBody>
          <a:bodyPr wrap="none" rtlCol="0">
            <a:spAutoFit/>
          </a:bodyPr>
          <a:lstStyle/>
          <a:p>
            <a:r>
              <a:rPr lang="en-US" dirty="0" smtClean="0"/>
              <a:t>3.2</a:t>
            </a:r>
            <a:endParaRPr lang="en-US" baseline="-25000" dirty="0"/>
          </a:p>
        </p:txBody>
      </p:sp>
      <p:sp>
        <p:nvSpPr>
          <p:cNvPr id="16" name="TextBox 15"/>
          <p:cNvSpPr txBox="1"/>
          <p:nvPr/>
        </p:nvSpPr>
        <p:spPr>
          <a:xfrm>
            <a:off x="2362900" y="5019388"/>
            <a:ext cx="502824" cy="369332"/>
          </a:xfrm>
          <a:prstGeom prst="rect">
            <a:avLst/>
          </a:prstGeom>
          <a:noFill/>
        </p:spPr>
        <p:txBody>
          <a:bodyPr wrap="none" rtlCol="0">
            <a:spAutoFit/>
          </a:bodyPr>
          <a:lstStyle/>
          <a:p>
            <a:r>
              <a:rPr lang="en-US" dirty="0" smtClean="0"/>
              <a:t>4.3</a:t>
            </a:r>
            <a:endParaRPr lang="en-US" baseline="-25000" dirty="0"/>
          </a:p>
        </p:txBody>
      </p:sp>
      <p:sp>
        <p:nvSpPr>
          <p:cNvPr id="18" name="TextBox 17"/>
          <p:cNvSpPr txBox="1"/>
          <p:nvPr/>
        </p:nvSpPr>
        <p:spPr>
          <a:xfrm>
            <a:off x="4035780" y="3080623"/>
            <a:ext cx="4941936" cy="523220"/>
          </a:xfrm>
          <a:prstGeom prst="rect">
            <a:avLst/>
          </a:prstGeom>
          <a:noFill/>
        </p:spPr>
        <p:txBody>
          <a:bodyPr wrap="square" rtlCol="0">
            <a:spAutoFit/>
          </a:bodyPr>
          <a:lstStyle/>
          <a:p>
            <a:r>
              <a:rPr lang="en-US" sz="2800" dirty="0" smtClean="0">
                <a:solidFill>
                  <a:srgbClr val="008000"/>
                </a:solidFill>
              </a:rPr>
              <a:t>Regression: label is real-valued</a:t>
            </a:r>
            <a:endParaRPr lang="en-US" sz="2800" dirty="0">
              <a:solidFill>
                <a:srgbClr val="008000"/>
              </a:solidFill>
            </a:endParaRPr>
          </a:p>
        </p:txBody>
      </p:sp>
      <p:sp>
        <p:nvSpPr>
          <p:cNvPr id="17" name="Date Placeholder 16"/>
          <p:cNvSpPr>
            <a:spLocks noGrp="1"/>
          </p:cNvSpPr>
          <p:nvPr>
            <p:ph type="dt" sz="half" idx="10"/>
          </p:nvPr>
        </p:nvSpPr>
        <p:spPr/>
        <p:txBody>
          <a:bodyPr/>
          <a:lstStyle/>
          <a:p>
            <a:pPr eaLnBrk="1" latinLnBrk="0" hangingPunct="1"/>
            <a:fld id="{EF88277B-442D-4DA4-8061-AD044286632D}" type="datetime1">
              <a:rPr lang="en-US" smtClean="0"/>
              <a:pPr eaLnBrk="1" latinLnBrk="0" hangingPunct="1"/>
              <a:t>7/18/2017</a:t>
            </a:fld>
            <a:endParaRPr lang="en-US" dirty="0"/>
          </a:p>
        </p:txBody>
      </p:sp>
      <p:sp>
        <p:nvSpPr>
          <p:cNvPr id="19" name="Slide Number Placeholder 18"/>
          <p:cNvSpPr>
            <a:spLocks noGrp="1"/>
          </p:cNvSpPr>
          <p:nvPr>
            <p:ph type="sldNum" sz="quarter" idx="12"/>
          </p:nvPr>
        </p:nvSpPr>
        <p:spPr/>
        <p:txBody>
          <a:bodyPr/>
          <a:lstStyle/>
          <a:p>
            <a:fld id="{F0C94032-CD4C-4C25-B0C2-CEC720522D92}" type="slidenum">
              <a:rPr kumimoji="0" lang="en-US" smtClean="0"/>
              <a:pPr/>
              <a:t>30</a:t>
            </a:fld>
            <a:endParaRPr kumimoji="0" lang="en-US" dirty="0">
              <a:solidFill>
                <a:srgbClr val="FFFFFF"/>
              </a:solidFill>
            </a:endParaRPr>
          </a:p>
        </p:txBody>
      </p:sp>
      <p:sp>
        <p:nvSpPr>
          <p:cNvPr id="20" name="Footer Placeholder 19"/>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1076012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6" name="Rectangle 4"/>
          <p:cNvSpPr>
            <a:spLocks noGrp="1" noChangeArrowheads="1"/>
          </p:cNvSpPr>
          <p:nvPr>
            <p:ph type="title"/>
          </p:nvPr>
        </p:nvSpPr>
        <p:spPr>
          <a:xfrm>
            <a:off x="457200" y="0"/>
            <a:ext cx="8229600" cy="1371600"/>
          </a:xfrm>
        </p:spPr>
        <p:txBody>
          <a:bodyPr/>
          <a:lstStyle/>
          <a:p>
            <a:r>
              <a:rPr lang="tr-TR" dirty="0" err="1" smtClean="0"/>
              <a:t>Regression</a:t>
            </a:r>
            <a:r>
              <a:rPr lang="tr-TR" dirty="0" smtClean="0"/>
              <a:t> Example</a:t>
            </a:r>
            <a:endParaRPr lang="tr-TR" dirty="0"/>
          </a:p>
        </p:txBody>
      </p:sp>
      <p:sp>
        <p:nvSpPr>
          <p:cNvPr id="90117" name="Rectangle 5"/>
          <p:cNvSpPr>
            <a:spLocks noGrp="1" noChangeArrowheads="1"/>
          </p:cNvSpPr>
          <p:nvPr>
            <p:ph type="body" sz="half" idx="1"/>
          </p:nvPr>
        </p:nvSpPr>
        <p:spPr/>
        <p:txBody>
          <a:bodyPr/>
          <a:lstStyle/>
          <a:p>
            <a:pPr marL="0" indent="0">
              <a:buNone/>
            </a:pPr>
            <a:r>
              <a:rPr lang="tr-TR" dirty="0" err="1" smtClean="0"/>
              <a:t>Price</a:t>
            </a:r>
            <a:r>
              <a:rPr lang="tr-TR" dirty="0" smtClean="0"/>
              <a:t> </a:t>
            </a:r>
            <a:r>
              <a:rPr lang="tr-TR" dirty="0"/>
              <a:t>of a used car</a:t>
            </a:r>
          </a:p>
          <a:p>
            <a:pPr marL="0" indent="0">
              <a:buNone/>
            </a:pPr>
            <a:endParaRPr lang="tr-TR" i="1" dirty="0" smtClean="0"/>
          </a:p>
          <a:p>
            <a:pPr marL="0" indent="0">
              <a:buNone/>
            </a:pPr>
            <a:r>
              <a:rPr lang="tr-TR" i="1" dirty="0" smtClean="0"/>
              <a:t>x </a:t>
            </a:r>
            <a:r>
              <a:rPr lang="tr-TR" dirty="0"/>
              <a:t>: car </a:t>
            </a:r>
            <a:r>
              <a:rPr lang="tr-TR" dirty="0" err="1" smtClean="0"/>
              <a:t>attributes</a:t>
            </a:r>
            <a:r>
              <a:rPr lang="tr-TR" dirty="0"/>
              <a:t/>
            </a:r>
            <a:br>
              <a:rPr lang="tr-TR" dirty="0"/>
            </a:br>
            <a:r>
              <a:rPr lang="tr-TR" dirty="0" smtClean="0"/>
              <a:t>     (</a:t>
            </a:r>
            <a:r>
              <a:rPr lang="tr-TR" dirty="0" err="1" smtClean="0"/>
              <a:t>e.g</a:t>
            </a:r>
            <a:r>
              <a:rPr lang="tr-TR" dirty="0" smtClean="0"/>
              <a:t>. </a:t>
            </a:r>
            <a:r>
              <a:rPr lang="tr-TR" dirty="0" err="1" smtClean="0"/>
              <a:t>mileage</a:t>
            </a:r>
            <a:r>
              <a:rPr lang="tr-TR" dirty="0" smtClean="0"/>
              <a:t>)</a:t>
            </a:r>
            <a:endParaRPr lang="tr-TR" dirty="0"/>
          </a:p>
          <a:p>
            <a:pPr>
              <a:buFont typeface="Wingdings" pitchFamily="2" charset="2"/>
              <a:buNone/>
            </a:pPr>
            <a:r>
              <a:rPr lang="tr-TR" i="1" dirty="0" smtClean="0"/>
              <a:t>y </a:t>
            </a:r>
            <a:r>
              <a:rPr lang="tr-TR" dirty="0"/>
              <a:t>: price</a:t>
            </a:r>
          </a:p>
          <a:p>
            <a:pPr>
              <a:buFont typeface="Wingdings" pitchFamily="2" charset="2"/>
              <a:buNone/>
            </a:pPr>
            <a:endParaRPr lang="tr-TR" dirty="0"/>
          </a:p>
        </p:txBody>
      </p:sp>
      <p:pic>
        <p:nvPicPr>
          <p:cNvPr id="90118" name="Picture 6"/>
          <p:cNvPicPr>
            <a:picLocks noGrp="1" noChangeAspect="1" noChangeArrowheads="1"/>
          </p:cNvPicPr>
          <p:nvPr>
            <p:ph sz="half" idx="2"/>
          </p:nvPr>
        </p:nvPicPr>
        <p:blipFill>
          <a:blip r:embed="rId2" cstate="print"/>
          <a:srcRect/>
          <a:stretch>
            <a:fillRect/>
          </a:stretch>
        </p:blipFill>
        <p:spPr>
          <a:xfrm>
            <a:off x="4140200" y="1492250"/>
            <a:ext cx="4546600" cy="4375150"/>
          </a:xfrm>
        </p:spPr>
      </p:pic>
      <p:sp>
        <p:nvSpPr>
          <p:cNvPr id="10" name="Slide Number Placeholder 9"/>
          <p:cNvSpPr>
            <a:spLocks noGrp="1"/>
          </p:cNvSpPr>
          <p:nvPr>
            <p:ph type="sldNum" sz="quarter" idx="11"/>
          </p:nvPr>
        </p:nvSpPr>
        <p:spPr/>
        <p:txBody>
          <a:bodyPr/>
          <a:lstStyle/>
          <a:p>
            <a:fld id="{B25A429E-EC32-4435-B6D9-2C358E91B0C4}" type="slidenum">
              <a:rPr lang="tr-TR" smtClean="0"/>
              <a:pPr/>
              <a:t>31</a:t>
            </a:fld>
            <a:endParaRPr lang="tr-TR"/>
          </a:p>
        </p:txBody>
      </p:sp>
      <p:sp>
        <p:nvSpPr>
          <p:cNvPr id="90121" name="Text Box 9"/>
          <p:cNvSpPr txBox="1">
            <a:spLocks noChangeArrowheads="1"/>
          </p:cNvSpPr>
          <p:nvPr/>
        </p:nvSpPr>
        <p:spPr bwMode="auto">
          <a:xfrm>
            <a:off x="6227763" y="2779713"/>
            <a:ext cx="1444626" cy="461665"/>
          </a:xfrm>
          <a:prstGeom prst="rect">
            <a:avLst/>
          </a:prstGeom>
          <a:noFill/>
          <a:ln w="9525">
            <a:noFill/>
            <a:miter lim="800000"/>
            <a:headEnd/>
            <a:tailEnd/>
          </a:ln>
          <a:effectLst/>
        </p:spPr>
        <p:txBody>
          <a:bodyPr wrap="none">
            <a:spAutoFit/>
          </a:bodyPr>
          <a:lstStyle/>
          <a:p>
            <a:r>
              <a:rPr lang="tr-TR" sz="2400" i="1" dirty="0">
                <a:solidFill>
                  <a:schemeClr val="accent1"/>
                </a:solidFill>
                <a:latin typeface="+mn-lt"/>
              </a:rPr>
              <a:t>y </a:t>
            </a:r>
            <a:r>
              <a:rPr lang="tr-TR" sz="2400" dirty="0">
                <a:solidFill>
                  <a:schemeClr val="accent1"/>
                </a:solidFill>
                <a:latin typeface="+mn-lt"/>
              </a:rPr>
              <a:t>= </a:t>
            </a:r>
            <a:r>
              <a:rPr lang="tr-TR" sz="2400" i="1" dirty="0">
                <a:solidFill>
                  <a:schemeClr val="accent1"/>
                </a:solidFill>
                <a:latin typeface="+mn-lt"/>
              </a:rPr>
              <a:t>wx</a:t>
            </a:r>
            <a:r>
              <a:rPr lang="tr-TR" sz="2400" dirty="0">
                <a:solidFill>
                  <a:schemeClr val="accent1"/>
                </a:solidFill>
                <a:latin typeface="+mn-lt"/>
              </a:rPr>
              <a:t>+</a:t>
            </a:r>
            <a:r>
              <a:rPr lang="tr-TR" sz="2400" i="1" dirty="0">
                <a:solidFill>
                  <a:schemeClr val="accent1"/>
                </a:solidFill>
                <a:latin typeface="+mn-lt"/>
              </a:rPr>
              <a:t>w</a:t>
            </a:r>
            <a:r>
              <a:rPr lang="tr-TR" sz="2400" baseline="-25000" dirty="0">
                <a:solidFill>
                  <a:schemeClr val="accent1"/>
                </a:solidFill>
                <a:latin typeface="+mn-lt"/>
              </a:rPr>
              <a:t>0</a:t>
            </a:r>
            <a:endParaRPr lang="en-GB" sz="2400" baseline="-25000" dirty="0">
              <a:solidFill>
                <a:schemeClr val="accent1"/>
              </a:solidFill>
              <a:latin typeface="+mn-lt"/>
            </a:endParaRPr>
          </a:p>
        </p:txBody>
      </p:sp>
      <p:sp>
        <p:nvSpPr>
          <p:cNvPr id="7" name="Footer Placeholder 6"/>
          <p:cNvSpPr>
            <a:spLocks noGrp="1"/>
          </p:cNvSpPr>
          <p:nvPr>
            <p:ph type="ftr" sz="quarter" idx="10"/>
          </p:nvPr>
        </p:nvSpPr>
        <p:spPr/>
        <p:txBody>
          <a:bodyPr/>
          <a:lstStyle/>
          <a:p>
            <a:r>
              <a:rPr lang="en-US" smtClean="0"/>
              <a:t>KLE Technological University -31</a:t>
            </a:r>
            <a:endParaRPr lang="tr-TR"/>
          </a:p>
        </p:txBody>
      </p:sp>
    </p:spTree>
    <p:extLst>
      <p:ext uri="{BB962C8B-B14F-4D97-AF65-F5344CB8AC3E}">
        <p14:creationId xmlns:p14="http://schemas.microsoft.com/office/powerpoint/2010/main" xmlns="" val="10549606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Applications</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Economics/Finance: predict the value of a stock</a:t>
            </a:r>
          </a:p>
          <a:p>
            <a:pPr marL="0" indent="0">
              <a:buNone/>
            </a:pPr>
            <a:endParaRPr lang="en-US" dirty="0" smtClean="0"/>
          </a:p>
          <a:p>
            <a:pPr marL="0" indent="0">
              <a:buNone/>
            </a:pPr>
            <a:r>
              <a:rPr lang="en-US" dirty="0" smtClean="0"/>
              <a:t>Epidemiology</a:t>
            </a:r>
            <a:endParaRPr lang="en-US" dirty="0"/>
          </a:p>
          <a:p>
            <a:pPr marL="0" indent="0">
              <a:buNone/>
            </a:pPr>
            <a:endParaRPr lang="en-US" dirty="0"/>
          </a:p>
          <a:p>
            <a:pPr marL="0" indent="0">
              <a:buNone/>
            </a:pPr>
            <a:r>
              <a:rPr lang="en-US" dirty="0" smtClean="0"/>
              <a:t>Car/plane navigation: angle of the steering wheel, acceleration, …</a:t>
            </a:r>
          </a:p>
          <a:p>
            <a:pPr marL="0" indent="0">
              <a:buNone/>
            </a:pPr>
            <a:endParaRPr lang="en-US" dirty="0"/>
          </a:p>
          <a:p>
            <a:pPr marL="0" indent="0">
              <a:buNone/>
            </a:pPr>
            <a:r>
              <a:rPr lang="en-US" dirty="0" smtClean="0"/>
              <a:t>Temporal trends: weather over time</a:t>
            </a:r>
          </a:p>
          <a:p>
            <a:pPr marL="0" indent="0">
              <a:buNone/>
            </a:pPr>
            <a:endParaRPr lang="en-US" dirty="0"/>
          </a:p>
        </p:txBody>
      </p:sp>
      <p:sp>
        <p:nvSpPr>
          <p:cNvPr id="4" name="Date Placeholder 3"/>
          <p:cNvSpPr>
            <a:spLocks noGrp="1"/>
          </p:cNvSpPr>
          <p:nvPr>
            <p:ph type="dt" sz="half" idx="10"/>
          </p:nvPr>
        </p:nvSpPr>
        <p:spPr/>
        <p:txBody>
          <a:bodyPr/>
          <a:lstStyle/>
          <a:p>
            <a:pPr eaLnBrk="1" latinLnBrk="0" hangingPunct="1"/>
            <a:fld id="{36F1270A-94E5-4FE1-B0D0-2A1A1D2E3DF2}" type="datetime1">
              <a:rPr lang="en-US" smtClean="0"/>
              <a:pPr eaLnBrk="1" latinLnBrk="0" hangingPunct="1"/>
              <a:t>7/18/2017</a:t>
            </a:fld>
            <a:endParaRPr lang="en-US" dirty="0"/>
          </a:p>
        </p:txBody>
      </p:sp>
      <p:sp>
        <p:nvSpPr>
          <p:cNvPr id="5" name="Slide Number Placeholder 4"/>
          <p:cNvSpPr>
            <a:spLocks noGrp="1"/>
          </p:cNvSpPr>
          <p:nvPr>
            <p:ph type="sldNum" sz="quarter" idx="12"/>
          </p:nvPr>
        </p:nvSpPr>
        <p:spPr/>
        <p:txBody>
          <a:bodyPr/>
          <a:lstStyle/>
          <a:p>
            <a:fld id="{F0C94032-CD4C-4C25-B0C2-CEC720522D92}" type="slidenum">
              <a:rPr kumimoji="0" lang="en-US" smtClean="0"/>
              <a:pPr/>
              <a:t>32</a:t>
            </a:fld>
            <a:endParaRPr kumimoji="0" lang="en-US" dirty="0">
              <a:solidFill>
                <a:srgbClr val="FFFFFF"/>
              </a:solidFill>
            </a:endParaRPr>
          </a:p>
        </p:txBody>
      </p:sp>
      <p:sp>
        <p:nvSpPr>
          <p:cNvPr id="6" name="Footer Placeholder 5"/>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504715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learning: ranking</a:t>
            </a:r>
            <a:endParaRPr lang="en-US" dirty="0"/>
          </a:p>
        </p:txBody>
      </p:sp>
      <p:pic>
        <p:nvPicPr>
          <p:cNvPr id="5" name="Picture 4"/>
          <p:cNvPicPr>
            <a:picLocks noChangeAspect="1"/>
          </p:cNvPicPr>
          <p:nvPr/>
        </p:nvPicPr>
        <p:blipFill>
          <a:blip r:embed="rId2"/>
          <a:stretch>
            <a:fillRect/>
          </a:stretch>
        </p:blipFill>
        <p:spPr>
          <a:xfrm>
            <a:off x="814814" y="2067881"/>
            <a:ext cx="1146630" cy="1124147"/>
          </a:xfrm>
          <a:prstGeom prst="rect">
            <a:avLst/>
          </a:prstGeom>
        </p:spPr>
      </p:pic>
      <p:pic>
        <p:nvPicPr>
          <p:cNvPr id="6" name="Picture 5"/>
          <p:cNvPicPr>
            <a:picLocks noChangeAspect="1"/>
          </p:cNvPicPr>
          <p:nvPr/>
        </p:nvPicPr>
        <p:blipFill>
          <a:blip r:embed="rId3"/>
          <a:stretch>
            <a:fillRect/>
          </a:stretch>
        </p:blipFill>
        <p:spPr>
          <a:xfrm>
            <a:off x="919869" y="3366349"/>
            <a:ext cx="887704" cy="894429"/>
          </a:xfrm>
          <a:prstGeom prst="rect">
            <a:avLst/>
          </a:prstGeom>
        </p:spPr>
      </p:pic>
      <p:pic>
        <p:nvPicPr>
          <p:cNvPr id="7" name="Picture 6"/>
          <p:cNvPicPr>
            <a:picLocks noChangeAspect="1"/>
          </p:cNvPicPr>
          <p:nvPr/>
        </p:nvPicPr>
        <p:blipFill>
          <a:blip r:embed="rId4"/>
          <a:stretch>
            <a:fillRect/>
          </a:stretch>
        </p:blipFill>
        <p:spPr>
          <a:xfrm>
            <a:off x="827638" y="4356700"/>
            <a:ext cx="1103502" cy="649119"/>
          </a:xfrm>
          <a:prstGeom prst="rect">
            <a:avLst/>
          </a:prstGeom>
        </p:spPr>
      </p:pic>
      <p:pic>
        <p:nvPicPr>
          <p:cNvPr id="8" name="Picture 7"/>
          <p:cNvPicPr>
            <a:picLocks noChangeAspect="1"/>
          </p:cNvPicPr>
          <p:nvPr/>
        </p:nvPicPr>
        <p:blipFill>
          <a:blip r:embed="rId5"/>
          <a:stretch>
            <a:fillRect/>
          </a:stretch>
        </p:blipFill>
        <p:spPr>
          <a:xfrm>
            <a:off x="711132" y="5180851"/>
            <a:ext cx="1220008" cy="696376"/>
          </a:xfrm>
          <a:prstGeom prst="rect">
            <a:avLst/>
          </a:prstGeom>
        </p:spPr>
      </p:pic>
      <p:sp>
        <p:nvSpPr>
          <p:cNvPr id="9" name="TextBox 8"/>
          <p:cNvSpPr txBox="1"/>
          <p:nvPr/>
        </p:nvSpPr>
        <p:spPr>
          <a:xfrm>
            <a:off x="2341633" y="6138333"/>
            <a:ext cx="7239000" cy="523220"/>
          </a:xfrm>
          <a:prstGeom prst="rect">
            <a:avLst/>
          </a:prstGeom>
          <a:noFill/>
        </p:spPr>
        <p:txBody>
          <a:bodyPr wrap="square" rtlCol="0">
            <a:spAutoFit/>
          </a:bodyPr>
          <a:lstStyle/>
          <a:p>
            <a:r>
              <a:rPr lang="en-US" sz="2800" dirty="0" smtClean="0">
                <a:solidFill>
                  <a:srgbClr val="0000FF"/>
                </a:solidFill>
              </a:rPr>
              <a:t>Supervised learning: given labeled examples</a:t>
            </a:r>
            <a:endParaRPr lang="en-US" sz="2800" dirty="0">
              <a:solidFill>
                <a:srgbClr val="0000FF"/>
              </a:solidFill>
            </a:endParaRPr>
          </a:p>
        </p:txBody>
      </p:sp>
      <p:sp>
        <p:nvSpPr>
          <p:cNvPr id="3" name="TextBox 2"/>
          <p:cNvSpPr txBox="1"/>
          <p:nvPr/>
        </p:nvSpPr>
        <p:spPr>
          <a:xfrm>
            <a:off x="2356556" y="1980780"/>
            <a:ext cx="813143" cy="461665"/>
          </a:xfrm>
          <a:prstGeom prst="rect">
            <a:avLst/>
          </a:prstGeom>
          <a:noFill/>
        </p:spPr>
        <p:txBody>
          <a:bodyPr wrap="none" rtlCol="0">
            <a:spAutoFit/>
          </a:bodyPr>
          <a:lstStyle/>
          <a:p>
            <a:r>
              <a:rPr lang="en-US" sz="2400" dirty="0" smtClean="0"/>
              <a:t>label</a:t>
            </a:r>
            <a:endParaRPr lang="en-US" sz="2400" dirty="0"/>
          </a:p>
        </p:txBody>
      </p:sp>
      <p:sp>
        <p:nvSpPr>
          <p:cNvPr id="12" name="TextBox 11"/>
          <p:cNvSpPr txBox="1"/>
          <p:nvPr/>
        </p:nvSpPr>
        <p:spPr>
          <a:xfrm>
            <a:off x="2356556" y="2632335"/>
            <a:ext cx="312030" cy="369332"/>
          </a:xfrm>
          <a:prstGeom prst="rect">
            <a:avLst/>
          </a:prstGeom>
          <a:noFill/>
        </p:spPr>
        <p:txBody>
          <a:bodyPr wrap="none" rtlCol="0">
            <a:spAutoFit/>
          </a:bodyPr>
          <a:lstStyle/>
          <a:p>
            <a:r>
              <a:rPr lang="en-US" dirty="0" smtClean="0"/>
              <a:t>1</a:t>
            </a:r>
            <a:endParaRPr lang="en-US" baseline="-25000" dirty="0"/>
          </a:p>
        </p:txBody>
      </p:sp>
      <p:sp>
        <p:nvSpPr>
          <p:cNvPr id="14" name="TextBox 13"/>
          <p:cNvSpPr txBox="1"/>
          <p:nvPr/>
        </p:nvSpPr>
        <p:spPr>
          <a:xfrm>
            <a:off x="2375724" y="3458243"/>
            <a:ext cx="324854" cy="369332"/>
          </a:xfrm>
          <a:prstGeom prst="rect">
            <a:avLst/>
          </a:prstGeom>
          <a:noFill/>
        </p:spPr>
        <p:txBody>
          <a:bodyPr wrap="none" rtlCol="0">
            <a:spAutoFit/>
          </a:bodyPr>
          <a:lstStyle/>
          <a:p>
            <a:r>
              <a:rPr lang="en-US" dirty="0"/>
              <a:t>4</a:t>
            </a:r>
            <a:endParaRPr lang="en-US" baseline="-25000" dirty="0"/>
          </a:p>
        </p:txBody>
      </p:sp>
      <p:sp>
        <p:nvSpPr>
          <p:cNvPr id="15" name="TextBox 14"/>
          <p:cNvSpPr txBox="1"/>
          <p:nvPr/>
        </p:nvSpPr>
        <p:spPr>
          <a:xfrm>
            <a:off x="2375724" y="4422235"/>
            <a:ext cx="312030" cy="369332"/>
          </a:xfrm>
          <a:prstGeom prst="rect">
            <a:avLst/>
          </a:prstGeom>
          <a:noFill/>
        </p:spPr>
        <p:txBody>
          <a:bodyPr wrap="none" rtlCol="0">
            <a:spAutoFit/>
          </a:bodyPr>
          <a:lstStyle/>
          <a:p>
            <a:r>
              <a:rPr lang="en-US" dirty="0"/>
              <a:t>2</a:t>
            </a:r>
            <a:endParaRPr lang="en-US" baseline="-25000" dirty="0"/>
          </a:p>
        </p:txBody>
      </p:sp>
      <p:sp>
        <p:nvSpPr>
          <p:cNvPr id="16" name="TextBox 15"/>
          <p:cNvSpPr txBox="1"/>
          <p:nvPr/>
        </p:nvSpPr>
        <p:spPr>
          <a:xfrm>
            <a:off x="2375724" y="5235490"/>
            <a:ext cx="312030" cy="369332"/>
          </a:xfrm>
          <a:prstGeom prst="rect">
            <a:avLst/>
          </a:prstGeom>
          <a:noFill/>
        </p:spPr>
        <p:txBody>
          <a:bodyPr wrap="none" rtlCol="0">
            <a:spAutoFit/>
          </a:bodyPr>
          <a:lstStyle/>
          <a:p>
            <a:r>
              <a:rPr lang="en-US" dirty="0"/>
              <a:t>3</a:t>
            </a:r>
            <a:endParaRPr lang="en-US" baseline="-25000" dirty="0"/>
          </a:p>
        </p:txBody>
      </p:sp>
      <p:sp>
        <p:nvSpPr>
          <p:cNvPr id="18" name="TextBox 17"/>
          <p:cNvSpPr txBox="1"/>
          <p:nvPr/>
        </p:nvSpPr>
        <p:spPr>
          <a:xfrm>
            <a:off x="4035780" y="3080623"/>
            <a:ext cx="4941936" cy="523220"/>
          </a:xfrm>
          <a:prstGeom prst="rect">
            <a:avLst/>
          </a:prstGeom>
          <a:noFill/>
        </p:spPr>
        <p:txBody>
          <a:bodyPr wrap="square" rtlCol="0">
            <a:spAutoFit/>
          </a:bodyPr>
          <a:lstStyle/>
          <a:p>
            <a:r>
              <a:rPr lang="en-US" sz="2800" dirty="0" smtClean="0">
                <a:solidFill>
                  <a:srgbClr val="008000"/>
                </a:solidFill>
              </a:rPr>
              <a:t>Ranking: label is a ranking</a:t>
            </a:r>
            <a:endParaRPr lang="en-US" sz="2800" dirty="0">
              <a:solidFill>
                <a:srgbClr val="008000"/>
              </a:solidFill>
            </a:endParaRPr>
          </a:p>
        </p:txBody>
      </p:sp>
      <p:sp>
        <p:nvSpPr>
          <p:cNvPr id="17" name="Date Placeholder 16"/>
          <p:cNvSpPr>
            <a:spLocks noGrp="1"/>
          </p:cNvSpPr>
          <p:nvPr>
            <p:ph type="dt" sz="half" idx="10"/>
          </p:nvPr>
        </p:nvSpPr>
        <p:spPr/>
        <p:txBody>
          <a:bodyPr/>
          <a:lstStyle/>
          <a:p>
            <a:pPr eaLnBrk="1" latinLnBrk="0" hangingPunct="1"/>
            <a:fld id="{3D33E803-67A6-4A65-8559-A877548842D7}" type="datetime1">
              <a:rPr lang="en-US" smtClean="0"/>
              <a:pPr eaLnBrk="1" latinLnBrk="0" hangingPunct="1"/>
              <a:t>7/18/2017</a:t>
            </a:fld>
            <a:endParaRPr lang="en-US" dirty="0"/>
          </a:p>
        </p:txBody>
      </p:sp>
      <p:sp>
        <p:nvSpPr>
          <p:cNvPr id="19" name="Slide Number Placeholder 18"/>
          <p:cNvSpPr>
            <a:spLocks noGrp="1"/>
          </p:cNvSpPr>
          <p:nvPr>
            <p:ph type="sldNum" sz="quarter" idx="12"/>
          </p:nvPr>
        </p:nvSpPr>
        <p:spPr/>
        <p:txBody>
          <a:bodyPr/>
          <a:lstStyle/>
          <a:p>
            <a:fld id="{F0C94032-CD4C-4C25-B0C2-CEC720522D92}" type="slidenum">
              <a:rPr kumimoji="0" lang="en-US" smtClean="0"/>
              <a:pPr/>
              <a:t>33</a:t>
            </a:fld>
            <a:endParaRPr kumimoji="0" lang="en-US" dirty="0">
              <a:solidFill>
                <a:srgbClr val="FFFFFF"/>
              </a:solidFill>
            </a:endParaRPr>
          </a:p>
        </p:txBody>
      </p:sp>
      <p:sp>
        <p:nvSpPr>
          <p:cNvPr id="20" name="Footer Placeholder 19"/>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27116957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Ranking example</a:t>
            </a:r>
            <a:endParaRPr lang="en-US" dirty="0"/>
          </a:p>
        </p:txBody>
      </p:sp>
      <p:sp>
        <p:nvSpPr>
          <p:cNvPr id="3" name="Content Placeholder 2"/>
          <p:cNvSpPr>
            <a:spLocks noGrp="1"/>
          </p:cNvSpPr>
          <p:nvPr>
            <p:ph idx="1"/>
          </p:nvPr>
        </p:nvSpPr>
        <p:spPr>
          <a:xfrm>
            <a:off x="225777" y="2489199"/>
            <a:ext cx="3211463" cy="2788356"/>
          </a:xfrm>
        </p:spPr>
        <p:txBody>
          <a:bodyPr/>
          <a:lstStyle/>
          <a:p>
            <a:pPr marL="0" indent="0">
              <a:buNone/>
            </a:pPr>
            <a:r>
              <a:rPr lang="en-US" dirty="0" smtClean="0"/>
              <a:t>Given a query and</a:t>
            </a:r>
          </a:p>
          <a:p>
            <a:pPr marL="0" indent="0">
              <a:buNone/>
            </a:pPr>
            <a:r>
              <a:rPr lang="en-US" dirty="0" smtClean="0"/>
              <a:t>a set of web pages, </a:t>
            </a:r>
          </a:p>
          <a:p>
            <a:pPr marL="0" indent="0">
              <a:buNone/>
            </a:pPr>
            <a:r>
              <a:rPr lang="en-US" dirty="0" smtClean="0"/>
              <a:t>rank them according</a:t>
            </a:r>
          </a:p>
          <a:p>
            <a:pPr marL="0" indent="0">
              <a:buNone/>
            </a:pPr>
            <a:r>
              <a:rPr lang="en-US" dirty="0" smtClean="0"/>
              <a:t>to relevance</a:t>
            </a:r>
            <a:endParaRPr lang="en-US" dirty="0"/>
          </a:p>
        </p:txBody>
      </p:sp>
      <p:pic>
        <p:nvPicPr>
          <p:cNvPr id="4" name="Picture 3"/>
          <p:cNvPicPr>
            <a:picLocks noChangeAspect="1"/>
          </p:cNvPicPr>
          <p:nvPr/>
        </p:nvPicPr>
        <p:blipFill>
          <a:blip r:embed="rId2"/>
          <a:stretch>
            <a:fillRect/>
          </a:stretch>
        </p:blipFill>
        <p:spPr>
          <a:xfrm>
            <a:off x="3437239" y="1507375"/>
            <a:ext cx="5512207" cy="4715626"/>
          </a:xfrm>
          <a:prstGeom prst="rect">
            <a:avLst/>
          </a:prstGeom>
        </p:spPr>
      </p:pic>
      <p:sp>
        <p:nvSpPr>
          <p:cNvPr id="5" name="Date Placeholder 4"/>
          <p:cNvSpPr>
            <a:spLocks noGrp="1"/>
          </p:cNvSpPr>
          <p:nvPr>
            <p:ph type="dt" sz="half" idx="10"/>
          </p:nvPr>
        </p:nvSpPr>
        <p:spPr/>
        <p:txBody>
          <a:bodyPr/>
          <a:lstStyle/>
          <a:p>
            <a:pPr eaLnBrk="1" latinLnBrk="0" hangingPunct="1"/>
            <a:fld id="{DB0238F1-3242-448F-8AAF-8ADED32D7BF2}" type="datetime1">
              <a:rPr lang="en-US" smtClean="0"/>
              <a:pPr eaLnBrk="1" latinLnBrk="0" hangingPunct="1"/>
              <a:t>7/18/2017</a:t>
            </a:fld>
            <a:endParaRPr lang="en-US" dirty="0"/>
          </a:p>
        </p:txBody>
      </p:sp>
      <p:sp>
        <p:nvSpPr>
          <p:cNvPr id="6" name="Slide Number Placeholder 5"/>
          <p:cNvSpPr>
            <a:spLocks noGrp="1"/>
          </p:cNvSpPr>
          <p:nvPr>
            <p:ph type="sldNum" sz="quarter" idx="12"/>
          </p:nvPr>
        </p:nvSpPr>
        <p:spPr/>
        <p:txBody>
          <a:bodyPr/>
          <a:lstStyle/>
          <a:p>
            <a:fld id="{F0C94032-CD4C-4C25-B0C2-CEC720522D92}" type="slidenum">
              <a:rPr kumimoji="0" lang="en-US" smtClean="0"/>
              <a:pPr/>
              <a:t>34</a:t>
            </a:fld>
            <a:endParaRPr kumimoji="0" lang="en-US" dirty="0">
              <a:solidFill>
                <a:srgbClr val="FFFFFF"/>
              </a:solidFill>
            </a:endParaRPr>
          </a:p>
        </p:txBody>
      </p:sp>
      <p:sp>
        <p:nvSpPr>
          <p:cNvPr id="7" name="Footer Placeholder 6"/>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281921831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Ranking Applications</a:t>
            </a:r>
            <a:endParaRPr lang="en-US" dirty="0"/>
          </a:p>
        </p:txBody>
      </p:sp>
      <p:sp>
        <p:nvSpPr>
          <p:cNvPr id="3" name="Content Placeholder 2"/>
          <p:cNvSpPr>
            <a:spLocks noGrp="1"/>
          </p:cNvSpPr>
          <p:nvPr>
            <p:ph idx="1"/>
          </p:nvPr>
        </p:nvSpPr>
        <p:spPr>
          <a:xfrm>
            <a:off x="612648" y="1600200"/>
            <a:ext cx="8153400" cy="4820356"/>
          </a:xfrm>
        </p:spPr>
        <p:txBody>
          <a:bodyPr>
            <a:normAutofit fontScale="92500" lnSpcReduction="10000"/>
          </a:bodyPr>
          <a:lstStyle/>
          <a:p>
            <a:pPr marL="0" indent="0">
              <a:buNone/>
            </a:pPr>
            <a:r>
              <a:rPr lang="en-US" dirty="0" smtClean="0"/>
              <a:t>User preference, e.g. </a:t>
            </a:r>
            <a:r>
              <a:rPr lang="en-US" dirty="0"/>
              <a:t>Netflix “My List</a:t>
            </a:r>
            <a:r>
              <a:rPr lang="en-US" dirty="0" smtClean="0"/>
              <a:t>” -- </a:t>
            </a:r>
            <a:r>
              <a:rPr lang="en-US" dirty="0"/>
              <a:t>movie queue ranking</a:t>
            </a:r>
          </a:p>
          <a:p>
            <a:pPr marL="0" indent="0">
              <a:buNone/>
            </a:pPr>
            <a:endParaRPr lang="en-US" dirty="0"/>
          </a:p>
          <a:p>
            <a:pPr marL="0" indent="0">
              <a:buNone/>
            </a:pPr>
            <a:r>
              <a:rPr lang="en-US" dirty="0" smtClean="0"/>
              <a:t>iTunes</a:t>
            </a:r>
          </a:p>
          <a:p>
            <a:pPr marL="0" indent="0">
              <a:buNone/>
            </a:pPr>
            <a:endParaRPr lang="en-US" dirty="0" smtClean="0"/>
          </a:p>
          <a:p>
            <a:pPr marL="0" indent="0">
              <a:buNone/>
            </a:pPr>
            <a:r>
              <a:rPr lang="en-US" dirty="0" smtClean="0"/>
              <a:t>flight search (search in general)</a:t>
            </a:r>
          </a:p>
          <a:p>
            <a:pPr marL="0" indent="0">
              <a:buNone/>
            </a:pPr>
            <a:endParaRPr lang="en-US" dirty="0" smtClean="0"/>
          </a:p>
          <a:p>
            <a:pPr marL="0" indent="0">
              <a:buNone/>
            </a:pPr>
            <a:r>
              <a:rPr lang="en-US" dirty="0" err="1" smtClean="0"/>
              <a:t>reranking</a:t>
            </a:r>
            <a:r>
              <a:rPr lang="en-US" dirty="0" smtClean="0"/>
              <a:t> N-best output lists</a:t>
            </a:r>
            <a:endParaRPr lang="en-US" dirty="0"/>
          </a:p>
          <a:p>
            <a:pPr marL="0" indent="0">
              <a:buNone/>
            </a:pPr>
            <a:endParaRPr lang="en-US" dirty="0" smtClean="0"/>
          </a:p>
          <a:p>
            <a:pPr marL="0" indent="0">
              <a:buNone/>
            </a:pPr>
            <a:r>
              <a:rPr lang="en-US" dirty="0" smtClean="0"/>
              <a:t>…</a:t>
            </a:r>
            <a:endParaRPr lang="en-US" dirty="0"/>
          </a:p>
        </p:txBody>
      </p:sp>
      <p:sp>
        <p:nvSpPr>
          <p:cNvPr id="4" name="Date Placeholder 3"/>
          <p:cNvSpPr>
            <a:spLocks noGrp="1"/>
          </p:cNvSpPr>
          <p:nvPr>
            <p:ph type="dt" sz="half" idx="10"/>
          </p:nvPr>
        </p:nvSpPr>
        <p:spPr/>
        <p:txBody>
          <a:bodyPr/>
          <a:lstStyle/>
          <a:p>
            <a:pPr eaLnBrk="1" latinLnBrk="0" hangingPunct="1"/>
            <a:fld id="{A115434F-FDBF-4EC8-839A-3576B315F7E6}" type="datetime1">
              <a:rPr lang="en-US" smtClean="0"/>
              <a:pPr eaLnBrk="1" latinLnBrk="0" hangingPunct="1"/>
              <a:t>7/18/2017</a:t>
            </a:fld>
            <a:endParaRPr lang="en-US" dirty="0"/>
          </a:p>
        </p:txBody>
      </p:sp>
      <p:sp>
        <p:nvSpPr>
          <p:cNvPr id="5" name="Slide Number Placeholder 4"/>
          <p:cNvSpPr>
            <a:spLocks noGrp="1"/>
          </p:cNvSpPr>
          <p:nvPr>
            <p:ph type="sldNum" sz="quarter" idx="12"/>
          </p:nvPr>
        </p:nvSpPr>
        <p:spPr/>
        <p:txBody>
          <a:bodyPr/>
          <a:lstStyle/>
          <a:p>
            <a:fld id="{F0C94032-CD4C-4C25-B0C2-CEC720522D92}" type="slidenum">
              <a:rPr kumimoji="0" lang="en-US" smtClean="0"/>
              <a:pPr/>
              <a:t>35</a:t>
            </a:fld>
            <a:endParaRPr kumimoji="0" lang="en-US" dirty="0">
              <a:solidFill>
                <a:srgbClr val="FFFFFF"/>
              </a:solidFill>
            </a:endParaRPr>
          </a:p>
        </p:txBody>
      </p:sp>
      <p:sp>
        <p:nvSpPr>
          <p:cNvPr id="6" name="Footer Placeholder 5"/>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369169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16057" t="19616" r="17253" b="8576"/>
          <a:stretch/>
        </p:blipFill>
        <p:spPr>
          <a:xfrm>
            <a:off x="155643" y="228600"/>
            <a:ext cx="8677072" cy="6074923"/>
          </a:xfrm>
          <a:prstGeom prst="rect">
            <a:avLst/>
          </a:prstGeom>
        </p:spPr>
      </p:pic>
      <p:sp>
        <p:nvSpPr>
          <p:cNvPr id="5" name="Date Placeholder 4"/>
          <p:cNvSpPr>
            <a:spLocks noGrp="1"/>
          </p:cNvSpPr>
          <p:nvPr>
            <p:ph type="dt" sz="half" idx="10"/>
          </p:nvPr>
        </p:nvSpPr>
        <p:spPr/>
        <p:txBody>
          <a:bodyPr/>
          <a:lstStyle/>
          <a:p>
            <a:pPr eaLnBrk="1" latinLnBrk="0" hangingPunct="1"/>
            <a:fld id="{45261A35-D6D4-411E-BD75-C8E364703597}" type="datetime1">
              <a:rPr lang="en-US" smtClean="0"/>
              <a:pPr eaLnBrk="1" latinLnBrk="0" hangingPunct="1"/>
              <a:t>7/18/2017</a:t>
            </a:fld>
            <a:endParaRPr lang="en-US" dirty="0"/>
          </a:p>
        </p:txBody>
      </p:sp>
      <p:sp>
        <p:nvSpPr>
          <p:cNvPr id="6" name="Slide Number Placeholder 5"/>
          <p:cNvSpPr>
            <a:spLocks noGrp="1"/>
          </p:cNvSpPr>
          <p:nvPr>
            <p:ph type="sldNum" sz="quarter" idx="12"/>
          </p:nvPr>
        </p:nvSpPr>
        <p:spPr/>
        <p:txBody>
          <a:bodyPr/>
          <a:lstStyle/>
          <a:p>
            <a:fld id="{F0C94032-CD4C-4C25-B0C2-CEC720522D92}" type="slidenum">
              <a:rPr kumimoji="0" lang="en-US" smtClean="0"/>
              <a:pPr/>
              <a:t>36</a:t>
            </a:fld>
            <a:endParaRPr kumimoji="0" lang="en-US" dirty="0">
              <a:solidFill>
                <a:srgbClr val="FFFFFF"/>
              </a:solidFill>
            </a:endParaRPr>
          </a:p>
        </p:txBody>
      </p:sp>
      <p:sp>
        <p:nvSpPr>
          <p:cNvPr id="7" name="Footer Placeholder 6"/>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219505639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l="13252" t="12009" r="13757" b="8367"/>
          <a:stretch/>
        </p:blipFill>
        <p:spPr>
          <a:xfrm>
            <a:off x="856035" y="228600"/>
            <a:ext cx="7684850" cy="5491265"/>
          </a:xfrm>
          <a:prstGeom prst="rect">
            <a:avLst/>
          </a:prstGeom>
        </p:spPr>
      </p:pic>
      <p:sp>
        <p:nvSpPr>
          <p:cNvPr id="5" name="Date Placeholder 4"/>
          <p:cNvSpPr>
            <a:spLocks noGrp="1"/>
          </p:cNvSpPr>
          <p:nvPr>
            <p:ph type="dt" sz="half" idx="10"/>
          </p:nvPr>
        </p:nvSpPr>
        <p:spPr/>
        <p:txBody>
          <a:bodyPr/>
          <a:lstStyle/>
          <a:p>
            <a:pPr eaLnBrk="1" latinLnBrk="0" hangingPunct="1"/>
            <a:fld id="{AE410EBE-B48A-4BCF-B647-917E761EDBBD}" type="datetime1">
              <a:rPr lang="en-US" smtClean="0"/>
              <a:pPr eaLnBrk="1" latinLnBrk="0" hangingPunct="1"/>
              <a:t>7/18/2017</a:t>
            </a:fld>
            <a:endParaRPr lang="en-US" dirty="0"/>
          </a:p>
        </p:txBody>
      </p:sp>
      <p:sp>
        <p:nvSpPr>
          <p:cNvPr id="6" name="Slide Number Placeholder 5"/>
          <p:cNvSpPr>
            <a:spLocks noGrp="1"/>
          </p:cNvSpPr>
          <p:nvPr>
            <p:ph type="sldNum" sz="quarter" idx="12"/>
          </p:nvPr>
        </p:nvSpPr>
        <p:spPr/>
        <p:txBody>
          <a:bodyPr/>
          <a:lstStyle/>
          <a:p>
            <a:fld id="{F0C94032-CD4C-4C25-B0C2-CEC720522D92}" type="slidenum">
              <a:rPr kumimoji="0" lang="en-US" smtClean="0"/>
              <a:pPr/>
              <a:t>37</a:t>
            </a:fld>
            <a:endParaRPr kumimoji="0" lang="en-US" dirty="0">
              <a:solidFill>
                <a:srgbClr val="FFFFFF"/>
              </a:solidFill>
            </a:endParaRPr>
          </a:p>
        </p:txBody>
      </p:sp>
      <p:sp>
        <p:nvSpPr>
          <p:cNvPr id="7" name="Footer Placeholder 6"/>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24914238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3"/>
          <a:srcRect l="16057" t="10306" r="19197" b="16822"/>
          <a:stretch/>
        </p:blipFill>
        <p:spPr>
          <a:xfrm>
            <a:off x="155643" y="407436"/>
            <a:ext cx="8610405" cy="5688564"/>
          </a:xfrm>
          <a:prstGeom prst="rect">
            <a:avLst/>
          </a:prstGeom>
        </p:spPr>
      </p:pic>
      <p:sp>
        <p:nvSpPr>
          <p:cNvPr id="5" name="Date Placeholder 4"/>
          <p:cNvSpPr>
            <a:spLocks noGrp="1"/>
          </p:cNvSpPr>
          <p:nvPr>
            <p:ph type="dt" sz="half" idx="10"/>
          </p:nvPr>
        </p:nvSpPr>
        <p:spPr/>
        <p:txBody>
          <a:bodyPr/>
          <a:lstStyle/>
          <a:p>
            <a:pPr eaLnBrk="1" latinLnBrk="0" hangingPunct="1"/>
            <a:fld id="{470B56C9-1AE7-432D-8458-7B95ABEF8E69}" type="datetime1">
              <a:rPr lang="en-US" smtClean="0"/>
              <a:pPr eaLnBrk="1" latinLnBrk="0" hangingPunct="1"/>
              <a:t>7/18/2017</a:t>
            </a:fld>
            <a:endParaRPr lang="en-US" dirty="0"/>
          </a:p>
        </p:txBody>
      </p:sp>
      <p:sp>
        <p:nvSpPr>
          <p:cNvPr id="6" name="Slide Number Placeholder 5"/>
          <p:cNvSpPr>
            <a:spLocks noGrp="1"/>
          </p:cNvSpPr>
          <p:nvPr>
            <p:ph type="sldNum" sz="quarter" idx="12"/>
          </p:nvPr>
        </p:nvSpPr>
        <p:spPr/>
        <p:txBody>
          <a:bodyPr/>
          <a:lstStyle/>
          <a:p>
            <a:fld id="{F0C94032-CD4C-4C25-B0C2-CEC720522D92}" type="slidenum">
              <a:rPr kumimoji="0" lang="en-US" smtClean="0"/>
              <a:pPr/>
              <a:t>38</a:t>
            </a:fld>
            <a:endParaRPr kumimoji="0" lang="en-US" dirty="0">
              <a:solidFill>
                <a:srgbClr val="FFFFFF"/>
              </a:solidFill>
            </a:endParaRPr>
          </a:p>
        </p:txBody>
      </p:sp>
      <p:sp>
        <p:nvSpPr>
          <p:cNvPr id="7" name="Footer Placeholder 6"/>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7815241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r>
              <a:rPr lang="en-IN" dirty="0" smtClean="0"/>
              <a:t> </a:t>
            </a:r>
            <a:endParaRPr lang="en-IN" dirty="0"/>
          </a:p>
        </p:txBody>
      </p:sp>
      <p:pic>
        <p:nvPicPr>
          <p:cNvPr id="5" name="Picture 4"/>
          <p:cNvPicPr>
            <a:picLocks noChangeAspect="1"/>
          </p:cNvPicPr>
          <p:nvPr/>
        </p:nvPicPr>
        <p:blipFill rotWithShape="1">
          <a:blip r:embed="rId3"/>
          <a:srcRect l="15459" t="17752" r="20249" b="9309"/>
          <a:stretch/>
        </p:blipFill>
        <p:spPr>
          <a:xfrm>
            <a:off x="311901" y="228600"/>
            <a:ext cx="8365171" cy="5335621"/>
          </a:xfrm>
          <a:prstGeom prst="rect">
            <a:avLst/>
          </a:prstGeom>
        </p:spPr>
      </p:pic>
      <p:sp>
        <p:nvSpPr>
          <p:cNvPr id="6" name="Date Placeholder 5"/>
          <p:cNvSpPr>
            <a:spLocks noGrp="1"/>
          </p:cNvSpPr>
          <p:nvPr>
            <p:ph type="dt" sz="half" idx="10"/>
          </p:nvPr>
        </p:nvSpPr>
        <p:spPr/>
        <p:txBody>
          <a:bodyPr/>
          <a:lstStyle/>
          <a:p>
            <a:pPr eaLnBrk="1" latinLnBrk="0" hangingPunct="1"/>
            <a:fld id="{1309E4AB-C1C8-4EE4-B00E-2E0CBB7FDF07}" type="datetime1">
              <a:rPr lang="en-US" smtClean="0"/>
              <a:pPr eaLnBrk="1" latinLnBrk="0" hangingPunct="1"/>
              <a:t>7/18/2017</a:t>
            </a:fld>
            <a:endParaRPr lang="en-US" dirty="0"/>
          </a:p>
        </p:txBody>
      </p:sp>
      <p:sp>
        <p:nvSpPr>
          <p:cNvPr id="7" name="Slide Number Placeholder 6"/>
          <p:cNvSpPr>
            <a:spLocks noGrp="1"/>
          </p:cNvSpPr>
          <p:nvPr>
            <p:ph type="sldNum" sz="quarter" idx="12"/>
          </p:nvPr>
        </p:nvSpPr>
        <p:spPr/>
        <p:txBody>
          <a:bodyPr/>
          <a:lstStyle/>
          <a:p>
            <a:fld id="{F0C94032-CD4C-4C25-B0C2-CEC720522D92}" type="slidenum">
              <a:rPr kumimoji="0" lang="en-US" smtClean="0"/>
              <a:pPr/>
              <a:t>39</a:t>
            </a:fld>
            <a:endParaRPr kumimoji="0" lang="en-US" dirty="0">
              <a:solidFill>
                <a:srgbClr val="FFFFFF"/>
              </a:solidFill>
            </a:endParaRPr>
          </a:p>
        </p:txBody>
      </p:sp>
      <p:sp>
        <p:nvSpPr>
          <p:cNvPr id="8" name="Footer Placeholder 7"/>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24719915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is…</a:t>
            </a:r>
            <a:endParaRPr lang="en-US" dirty="0"/>
          </a:p>
        </p:txBody>
      </p:sp>
      <p:sp>
        <p:nvSpPr>
          <p:cNvPr id="3" name="Content Placeholder 2"/>
          <p:cNvSpPr>
            <a:spLocks noGrp="1"/>
          </p:cNvSpPr>
          <p:nvPr>
            <p:ph idx="1"/>
          </p:nvPr>
        </p:nvSpPr>
        <p:spPr>
          <a:xfrm>
            <a:off x="612648" y="1755421"/>
            <a:ext cx="8153400" cy="4848578"/>
          </a:xfrm>
        </p:spPr>
        <p:txBody>
          <a:bodyPr>
            <a:normAutofit fontScale="70000" lnSpcReduction="20000"/>
          </a:bodyPr>
          <a:lstStyle/>
          <a:p>
            <a:pPr marL="0" indent="0">
              <a:buNone/>
            </a:pPr>
            <a:r>
              <a:rPr lang="tr-TR" dirty="0" smtClean="0"/>
              <a:t>Machine </a:t>
            </a:r>
            <a:r>
              <a:rPr lang="tr-TR" dirty="0" err="1" smtClean="0"/>
              <a:t>learning</a:t>
            </a:r>
            <a:r>
              <a:rPr lang="tr-TR" dirty="0" smtClean="0"/>
              <a:t> is </a:t>
            </a:r>
            <a:r>
              <a:rPr lang="tr-TR" dirty="0" err="1" smtClean="0"/>
              <a:t>programming</a:t>
            </a:r>
            <a:r>
              <a:rPr lang="tr-TR" dirty="0" smtClean="0"/>
              <a:t> </a:t>
            </a:r>
            <a:r>
              <a:rPr lang="tr-TR" dirty="0" err="1"/>
              <a:t>computers</a:t>
            </a:r>
            <a:r>
              <a:rPr lang="tr-TR" dirty="0"/>
              <a:t> </a:t>
            </a:r>
            <a:r>
              <a:rPr lang="tr-TR" dirty="0" err="1"/>
              <a:t>to</a:t>
            </a:r>
            <a:r>
              <a:rPr lang="tr-TR" dirty="0"/>
              <a:t> optimize a </a:t>
            </a:r>
            <a:r>
              <a:rPr lang="tr-TR" dirty="0" err="1"/>
              <a:t>performance</a:t>
            </a:r>
            <a:r>
              <a:rPr lang="tr-TR" dirty="0"/>
              <a:t> </a:t>
            </a:r>
            <a:r>
              <a:rPr lang="tr-TR" dirty="0" err="1"/>
              <a:t>criterion</a:t>
            </a:r>
            <a:r>
              <a:rPr lang="tr-TR" dirty="0"/>
              <a:t> </a:t>
            </a:r>
            <a:r>
              <a:rPr lang="tr-TR" dirty="0" err="1"/>
              <a:t>using</a:t>
            </a:r>
            <a:r>
              <a:rPr lang="tr-TR" dirty="0"/>
              <a:t> </a:t>
            </a:r>
            <a:r>
              <a:rPr lang="tr-TR" dirty="0" err="1"/>
              <a:t>example</a:t>
            </a:r>
            <a:r>
              <a:rPr lang="tr-TR" dirty="0"/>
              <a:t> data </a:t>
            </a:r>
            <a:r>
              <a:rPr lang="tr-TR" dirty="0" err="1"/>
              <a:t>or</a:t>
            </a:r>
            <a:r>
              <a:rPr lang="tr-TR" dirty="0"/>
              <a:t> </a:t>
            </a:r>
            <a:r>
              <a:rPr lang="tr-TR" dirty="0" err="1"/>
              <a:t>past</a:t>
            </a:r>
            <a:r>
              <a:rPr lang="tr-TR" dirty="0"/>
              <a:t> </a:t>
            </a:r>
            <a:r>
              <a:rPr lang="tr-TR" dirty="0" err="1"/>
              <a:t>experience</a:t>
            </a:r>
            <a:r>
              <a:rPr lang="tr-TR" dirty="0" smtClean="0"/>
              <a:t>.</a:t>
            </a:r>
          </a:p>
          <a:p>
            <a:pPr marL="0" indent="0">
              <a:buNone/>
            </a:pPr>
            <a:r>
              <a:rPr lang="tr-TR" dirty="0" smtClean="0">
                <a:solidFill>
                  <a:schemeClr val="tx2"/>
                </a:solidFill>
              </a:rPr>
              <a:t>					-- Ethem </a:t>
            </a:r>
            <a:r>
              <a:rPr lang="tr-TR" dirty="0" err="1" smtClean="0">
                <a:solidFill>
                  <a:schemeClr val="tx2"/>
                </a:solidFill>
              </a:rPr>
              <a:t>Alpaydin</a:t>
            </a:r>
            <a:endParaRPr lang="tr-TR" dirty="0" smtClean="0">
              <a:solidFill>
                <a:schemeClr val="tx2"/>
              </a:solidFill>
            </a:endParaRPr>
          </a:p>
          <a:p>
            <a:pPr marL="0" indent="0">
              <a:buNone/>
            </a:pPr>
            <a:endParaRPr lang="tr-TR" dirty="0">
              <a:solidFill>
                <a:schemeClr val="tx2"/>
              </a:solidFill>
            </a:endParaRPr>
          </a:p>
          <a:p>
            <a:pPr marL="0" indent="0">
              <a:buNone/>
            </a:pPr>
            <a:r>
              <a:rPr lang="en-US" dirty="0" smtClean="0"/>
              <a:t>The goal of machine learning is to develop methods that can automatically detect patterns in data, and then to use the uncovered patterns to predict future data or other outcomes of interest.</a:t>
            </a:r>
          </a:p>
          <a:p>
            <a:pPr marL="0" indent="0">
              <a:buNone/>
            </a:pPr>
            <a:r>
              <a:rPr lang="tr-TR" dirty="0">
                <a:solidFill>
                  <a:schemeClr val="tx2"/>
                </a:solidFill>
              </a:rPr>
              <a:t>					-- </a:t>
            </a:r>
            <a:r>
              <a:rPr lang="tr-TR" dirty="0" err="1">
                <a:solidFill>
                  <a:schemeClr val="tx2"/>
                </a:solidFill>
              </a:rPr>
              <a:t>Kevin</a:t>
            </a:r>
            <a:r>
              <a:rPr lang="tr-TR" dirty="0">
                <a:solidFill>
                  <a:schemeClr val="tx2"/>
                </a:solidFill>
              </a:rPr>
              <a:t> </a:t>
            </a:r>
            <a:r>
              <a:rPr lang="tr-TR" dirty="0" smtClean="0">
                <a:solidFill>
                  <a:schemeClr val="tx2"/>
                </a:solidFill>
              </a:rPr>
              <a:t>P. Murphy</a:t>
            </a:r>
          </a:p>
          <a:p>
            <a:pPr marL="0" indent="0">
              <a:buNone/>
            </a:pPr>
            <a:endParaRPr lang="tr-TR" dirty="0" smtClean="0">
              <a:solidFill>
                <a:schemeClr val="tx2"/>
              </a:solidFill>
            </a:endParaRPr>
          </a:p>
          <a:p>
            <a:pPr marL="0" indent="0">
              <a:buNone/>
            </a:pPr>
            <a:r>
              <a:rPr lang="en-US" dirty="0" smtClean="0"/>
              <a:t>The field of pattern recognition is concerned with the automatic discovery of regularities in data through the use of computer algorithms and with the use of these regularities to take actions.</a:t>
            </a:r>
            <a:endParaRPr lang="en-US" dirty="0"/>
          </a:p>
          <a:p>
            <a:pPr marL="0" indent="0">
              <a:buNone/>
            </a:pPr>
            <a:r>
              <a:rPr lang="tr-TR" dirty="0">
                <a:solidFill>
                  <a:schemeClr val="tx2"/>
                </a:solidFill>
              </a:rPr>
              <a:t>					-- </a:t>
            </a:r>
            <a:r>
              <a:rPr lang="tr-TR" dirty="0" err="1" smtClean="0">
                <a:solidFill>
                  <a:schemeClr val="tx2"/>
                </a:solidFill>
              </a:rPr>
              <a:t>Christopher</a:t>
            </a:r>
            <a:r>
              <a:rPr lang="tr-TR" dirty="0" smtClean="0">
                <a:solidFill>
                  <a:schemeClr val="tx2"/>
                </a:solidFill>
              </a:rPr>
              <a:t> M. </a:t>
            </a:r>
            <a:r>
              <a:rPr lang="tr-TR" dirty="0" err="1" smtClean="0">
                <a:solidFill>
                  <a:schemeClr val="tx2"/>
                </a:solidFill>
              </a:rPr>
              <a:t>Bishop</a:t>
            </a:r>
            <a:endParaRPr lang="tr-TR" dirty="0">
              <a:solidFill>
                <a:schemeClr val="tx2"/>
              </a:solidFill>
            </a:endParaRPr>
          </a:p>
          <a:p>
            <a:pPr marL="0" indent="0">
              <a:buNone/>
            </a:pPr>
            <a:endParaRPr lang="tr-TR" dirty="0">
              <a:solidFill>
                <a:schemeClr val="tx2"/>
              </a:solidFill>
            </a:endParaRPr>
          </a:p>
          <a:p>
            <a:pPr marL="0" indent="0">
              <a:buNone/>
            </a:pPr>
            <a:endParaRPr lang="tr-TR" dirty="0" smtClean="0">
              <a:solidFill>
                <a:schemeClr val="tx2"/>
              </a:solidFill>
            </a:endParaRPr>
          </a:p>
          <a:p>
            <a:pPr marL="0" indent="0">
              <a:buNone/>
            </a:pPr>
            <a:endParaRPr lang="en-US" dirty="0">
              <a:solidFill>
                <a:schemeClr val="tx2"/>
              </a:solidFill>
            </a:endParaRPr>
          </a:p>
          <a:p>
            <a:pPr marL="0" indent="0">
              <a:buNone/>
            </a:pPr>
            <a:endParaRPr lang="tr-TR" dirty="0">
              <a:solidFill>
                <a:schemeClr val="tx2"/>
              </a:solidFill>
            </a:endParaRPr>
          </a:p>
        </p:txBody>
      </p:sp>
      <p:sp>
        <p:nvSpPr>
          <p:cNvPr id="4" name="Date Placeholder 3"/>
          <p:cNvSpPr>
            <a:spLocks noGrp="1"/>
          </p:cNvSpPr>
          <p:nvPr>
            <p:ph type="dt" sz="half" idx="10"/>
          </p:nvPr>
        </p:nvSpPr>
        <p:spPr/>
        <p:txBody>
          <a:bodyPr/>
          <a:lstStyle/>
          <a:p>
            <a:pPr eaLnBrk="1" latinLnBrk="0" hangingPunct="1"/>
            <a:fld id="{D63548B2-E369-4EA5-B94A-A0521B8B9469}" type="datetime1">
              <a:rPr lang="en-US" smtClean="0"/>
              <a:pPr eaLnBrk="1" latinLnBrk="0" hangingPunct="1"/>
              <a:t>7/18/2017</a:t>
            </a:fld>
            <a:endParaRPr lang="en-US" dirty="0"/>
          </a:p>
        </p:txBody>
      </p:sp>
      <p:sp>
        <p:nvSpPr>
          <p:cNvPr id="5" name="Slide Number Placeholder 4"/>
          <p:cNvSpPr>
            <a:spLocks noGrp="1"/>
          </p:cNvSpPr>
          <p:nvPr>
            <p:ph type="sldNum" sz="quarter" idx="12"/>
          </p:nvPr>
        </p:nvSpPr>
        <p:spPr/>
        <p:txBody>
          <a:bodyPr/>
          <a:lstStyle/>
          <a:p>
            <a:fld id="{F0C94032-CD4C-4C25-B0C2-CEC720522D92}" type="slidenum">
              <a:rPr kumimoji="0" lang="en-US" smtClean="0"/>
              <a:pPr/>
              <a:t>4</a:t>
            </a:fld>
            <a:endParaRPr kumimoji="0" lang="en-US" dirty="0">
              <a:solidFill>
                <a:srgbClr val="FFFFFF"/>
              </a:solidFill>
            </a:endParaRPr>
          </a:p>
        </p:txBody>
      </p:sp>
      <p:sp>
        <p:nvSpPr>
          <p:cNvPr id="6" name="Footer Placeholder 5"/>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325442990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3"/>
          <a:srcRect l="15442" t="14172" r="19110" b="14425"/>
          <a:stretch/>
        </p:blipFill>
        <p:spPr>
          <a:xfrm>
            <a:off x="612648" y="389106"/>
            <a:ext cx="8153400" cy="5736322"/>
          </a:xfrm>
          <a:prstGeom prst="rect">
            <a:avLst/>
          </a:prstGeom>
        </p:spPr>
      </p:pic>
      <p:sp>
        <p:nvSpPr>
          <p:cNvPr id="5" name="Date Placeholder 4"/>
          <p:cNvSpPr>
            <a:spLocks noGrp="1"/>
          </p:cNvSpPr>
          <p:nvPr>
            <p:ph type="dt" sz="half" idx="10"/>
          </p:nvPr>
        </p:nvSpPr>
        <p:spPr/>
        <p:txBody>
          <a:bodyPr/>
          <a:lstStyle/>
          <a:p>
            <a:pPr eaLnBrk="1" latinLnBrk="0" hangingPunct="1"/>
            <a:fld id="{FE910DAF-F92B-4BF3-B0AD-D1A66EDA4022}" type="datetime1">
              <a:rPr lang="en-US" smtClean="0"/>
              <a:pPr eaLnBrk="1" latinLnBrk="0" hangingPunct="1"/>
              <a:t>7/18/2017</a:t>
            </a:fld>
            <a:endParaRPr lang="en-US" dirty="0"/>
          </a:p>
        </p:txBody>
      </p:sp>
      <p:sp>
        <p:nvSpPr>
          <p:cNvPr id="6" name="Slide Number Placeholder 5"/>
          <p:cNvSpPr>
            <a:spLocks noGrp="1"/>
          </p:cNvSpPr>
          <p:nvPr>
            <p:ph type="sldNum" sz="quarter" idx="12"/>
          </p:nvPr>
        </p:nvSpPr>
        <p:spPr/>
        <p:txBody>
          <a:bodyPr/>
          <a:lstStyle/>
          <a:p>
            <a:fld id="{F0C94032-CD4C-4C25-B0C2-CEC720522D92}" type="slidenum">
              <a:rPr kumimoji="0" lang="en-US" smtClean="0"/>
              <a:pPr/>
              <a:t>40</a:t>
            </a:fld>
            <a:endParaRPr kumimoji="0" lang="en-US" dirty="0">
              <a:solidFill>
                <a:srgbClr val="FFFFFF"/>
              </a:solidFill>
            </a:endParaRPr>
          </a:p>
        </p:txBody>
      </p:sp>
      <p:sp>
        <p:nvSpPr>
          <p:cNvPr id="7" name="Footer Placeholder 6"/>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39047739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Unsupervised Learning</a:t>
            </a:r>
            <a:endParaRPr lang="en-IN" dirty="0"/>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rotWithShape="1">
          <a:blip r:embed="rId2"/>
          <a:srcRect l="18450" t="11370" r="20095" b="15758"/>
          <a:stretch/>
        </p:blipFill>
        <p:spPr>
          <a:xfrm>
            <a:off x="612648" y="1543189"/>
            <a:ext cx="8153399" cy="4993885"/>
          </a:xfrm>
          <a:prstGeom prst="rect">
            <a:avLst/>
          </a:prstGeom>
        </p:spPr>
      </p:pic>
      <p:sp>
        <p:nvSpPr>
          <p:cNvPr id="5" name="Date Placeholder 4"/>
          <p:cNvSpPr>
            <a:spLocks noGrp="1"/>
          </p:cNvSpPr>
          <p:nvPr>
            <p:ph type="dt" sz="half" idx="10"/>
          </p:nvPr>
        </p:nvSpPr>
        <p:spPr/>
        <p:txBody>
          <a:bodyPr/>
          <a:lstStyle/>
          <a:p>
            <a:pPr eaLnBrk="1" latinLnBrk="0" hangingPunct="1"/>
            <a:fld id="{E7F10CFD-DD2E-4AAB-9C89-330D0EBEAC04}" type="datetime1">
              <a:rPr lang="en-US" smtClean="0"/>
              <a:pPr eaLnBrk="1" latinLnBrk="0" hangingPunct="1"/>
              <a:t>7/18/2017</a:t>
            </a:fld>
            <a:endParaRPr lang="en-US" dirty="0"/>
          </a:p>
        </p:txBody>
      </p:sp>
      <p:sp>
        <p:nvSpPr>
          <p:cNvPr id="6" name="Slide Number Placeholder 5"/>
          <p:cNvSpPr>
            <a:spLocks noGrp="1"/>
          </p:cNvSpPr>
          <p:nvPr>
            <p:ph type="sldNum" sz="quarter" idx="12"/>
          </p:nvPr>
        </p:nvSpPr>
        <p:spPr/>
        <p:txBody>
          <a:bodyPr/>
          <a:lstStyle/>
          <a:p>
            <a:fld id="{F0C94032-CD4C-4C25-B0C2-CEC720522D92}" type="slidenum">
              <a:rPr kumimoji="0" lang="en-US" smtClean="0"/>
              <a:pPr/>
              <a:t>41</a:t>
            </a:fld>
            <a:endParaRPr kumimoji="0" lang="en-US" dirty="0">
              <a:solidFill>
                <a:srgbClr val="FFFFFF"/>
              </a:solidFill>
            </a:endParaRPr>
          </a:p>
        </p:txBody>
      </p:sp>
      <p:sp>
        <p:nvSpPr>
          <p:cNvPr id="7" name="Footer Placeholder 6"/>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27210617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learning</a:t>
            </a:r>
            <a:endParaRPr lang="en-US" dirty="0"/>
          </a:p>
        </p:txBody>
      </p:sp>
      <p:pic>
        <p:nvPicPr>
          <p:cNvPr id="4" name="Picture 3"/>
          <p:cNvPicPr>
            <a:picLocks noChangeAspect="1"/>
          </p:cNvPicPr>
          <p:nvPr/>
        </p:nvPicPr>
        <p:blipFill>
          <a:blip r:embed="rId2"/>
          <a:stretch>
            <a:fillRect/>
          </a:stretch>
        </p:blipFill>
        <p:spPr>
          <a:xfrm>
            <a:off x="5495798" y="3431117"/>
            <a:ext cx="1993900" cy="1917700"/>
          </a:xfrm>
          <a:prstGeom prst="rect">
            <a:avLst/>
          </a:prstGeom>
        </p:spPr>
      </p:pic>
      <p:pic>
        <p:nvPicPr>
          <p:cNvPr id="5" name="Picture 4"/>
          <p:cNvPicPr>
            <a:picLocks noChangeAspect="1"/>
          </p:cNvPicPr>
          <p:nvPr/>
        </p:nvPicPr>
        <p:blipFill>
          <a:blip r:embed="rId3"/>
          <a:stretch>
            <a:fillRect/>
          </a:stretch>
        </p:blipFill>
        <p:spPr>
          <a:xfrm>
            <a:off x="1425448" y="1526117"/>
            <a:ext cx="1943100" cy="1905000"/>
          </a:xfrm>
          <a:prstGeom prst="rect">
            <a:avLst/>
          </a:prstGeom>
        </p:spPr>
      </p:pic>
      <p:pic>
        <p:nvPicPr>
          <p:cNvPr id="6" name="Picture 5"/>
          <p:cNvPicPr>
            <a:picLocks noChangeAspect="1"/>
          </p:cNvPicPr>
          <p:nvPr/>
        </p:nvPicPr>
        <p:blipFill>
          <a:blip r:embed="rId4"/>
          <a:stretch>
            <a:fillRect/>
          </a:stretch>
        </p:blipFill>
        <p:spPr>
          <a:xfrm>
            <a:off x="4010200" y="1526117"/>
            <a:ext cx="1676400" cy="1689100"/>
          </a:xfrm>
          <a:prstGeom prst="rect">
            <a:avLst/>
          </a:prstGeom>
        </p:spPr>
      </p:pic>
      <p:pic>
        <p:nvPicPr>
          <p:cNvPr id="7" name="Picture 6"/>
          <p:cNvPicPr>
            <a:picLocks noChangeAspect="1"/>
          </p:cNvPicPr>
          <p:nvPr/>
        </p:nvPicPr>
        <p:blipFill>
          <a:blip r:embed="rId5"/>
          <a:stretch>
            <a:fillRect/>
          </a:stretch>
        </p:blipFill>
        <p:spPr>
          <a:xfrm>
            <a:off x="6175248" y="1691217"/>
            <a:ext cx="2590800" cy="1524000"/>
          </a:xfrm>
          <a:prstGeom prst="rect">
            <a:avLst/>
          </a:prstGeom>
        </p:spPr>
      </p:pic>
      <p:pic>
        <p:nvPicPr>
          <p:cNvPr id="8" name="Picture 7"/>
          <p:cNvPicPr>
            <a:picLocks noChangeAspect="1"/>
          </p:cNvPicPr>
          <p:nvPr/>
        </p:nvPicPr>
        <p:blipFill>
          <a:blip r:embed="rId6"/>
          <a:stretch>
            <a:fillRect/>
          </a:stretch>
        </p:blipFill>
        <p:spPr>
          <a:xfrm>
            <a:off x="1679448" y="3575050"/>
            <a:ext cx="2870200" cy="1638300"/>
          </a:xfrm>
          <a:prstGeom prst="rect">
            <a:avLst/>
          </a:prstGeom>
        </p:spPr>
      </p:pic>
      <p:sp>
        <p:nvSpPr>
          <p:cNvPr id="9" name="Rectangle 8"/>
          <p:cNvSpPr/>
          <p:nvPr/>
        </p:nvSpPr>
        <p:spPr>
          <a:xfrm>
            <a:off x="1679448" y="6016260"/>
            <a:ext cx="6574044" cy="400110"/>
          </a:xfrm>
          <a:prstGeom prst="rect">
            <a:avLst/>
          </a:prstGeom>
        </p:spPr>
        <p:txBody>
          <a:bodyPr wrap="none">
            <a:spAutoFit/>
          </a:bodyPr>
          <a:lstStyle/>
          <a:p>
            <a:r>
              <a:rPr lang="en-US" sz="2000" dirty="0" smtClean="0">
                <a:solidFill>
                  <a:srgbClr val="0000FF"/>
                </a:solidFill>
              </a:rPr>
              <a:t>Unsupervised learning: given data, i.e. examples, but no labels</a:t>
            </a:r>
            <a:endParaRPr lang="en-US" sz="2000" dirty="0">
              <a:solidFill>
                <a:srgbClr val="0000FF"/>
              </a:solidFill>
            </a:endParaRPr>
          </a:p>
        </p:txBody>
      </p:sp>
      <p:sp>
        <p:nvSpPr>
          <p:cNvPr id="10" name="Date Placeholder 9"/>
          <p:cNvSpPr>
            <a:spLocks noGrp="1"/>
          </p:cNvSpPr>
          <p:nvPr>
            <p:ph type="dt" sz="half" idx="10"/>
          </p:nvPr>
        </p:nvSpPr>
        <p:spPr/>
        <p:txBody>
          <a:bodyPr/>
          <a:lstStyle/>
          <a:p>
            <a:pPr eaLnBrk="1" latinLnBrk="0" hangingPunct="1"/>
            <a:fld id="{FE82E08B-232B-4FC5-BD24-B0B7AF3DC05E}" type="datetime1">
              <a:rPr lang="en-US" smtClean="0"/>
              <a:pPr eaLnBrk="1" latinLnBrk="0" hangingPunct="1"/>
              <a:t>7/18/2017</a:t>
            </a:fld>
            <a:endParaRPr lang="en-US" dirty="0"/>
          </a:p>
        </p:txBody>
      </p:sp>
      <p:sp>
        <p:nvSpPr>
          <p:cNvPr id="11" name="Slide Number Placeholder 10"/>
          <p:cNvSpPr>
            <a:spLocks noGrp="1"/>
          </p:cNvSpPr>
          <p:nvPr>
            <p:ph type="sldNum" sz="quarter" idx="12"/>
          </p:nvPr>
        </p:nvSpPr>
        <p:spPr/>
        <p:txBody>
          <a:bodyPr/>
          <a:lstStyle/>
          <a:p>
            <a:fld id="{F0C94032-CD4C-4C25-B0C2-CEC720522D92}" type="slidenum">
              <a:rPr kumimoji="0" lang="en-US" smtClean="0"/>
              <a:pPr/>
              <a:t>42</a:t>
            </a:fld>
            <a:endParaRPr kumimoji="0" lang="en-US" dirty="0">
              <a:solidFill>
                <a:srgbClr val="FFFFFF"/>
              </a:solidFill>
            </a:endParaRPr>
          </a:p>
        </p:txBody>
      </p:sp>
      <p:sp>
        <p:nvSpPr>
          <p:cNvPr id="12" name="Footer Placeholder 11"/>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40725180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learning applications</a:t>
            </a:r>
            <a:endParaRPr lang="en-US" dirty="0"/>
          </a:p>
        </p:txBody>
      </p:sp>
      <p:sp>
        <p:nvSpPr>
          <p:cNvPr id="3" name="Content Placeholder 2"/>
          <p:cNvSpPr>
            <a:spLocks noGrp="1"/>
          </p:cNvSpPr>
          <p:nvPr>
            <p:ph idx="1"/>
          </p:nvPr>
        </p:nvSpPr>
        <p:spPr/>
        <p:txBody>
          <a:bodyPr>
            <a:normAutofit/>
          </a:bodyPr>
          <a:lstStyle/>
          <a:p>
            <a:pPr marL="0" lvl="1" indent="0">
              <a:spcBef>
                <a:spcPts val="700"/>
              </a:spcBef>
              <a:buClr>
                <a:schemeClr val="accent2"/>
              </a:buClr>
              <a:buSzPct val="60000"/>
              <a:buNone/>
            </a:pPr>
            <a:r>
              <a:rPr lang="en-US" dirty="0"/>
              <a:t>learn clusters/groups without any label</a:t>
            </a:r>
          </a:p>
          <a:p>
            <a:pPr marL="0" indent="0">
              <a:buNone/>
            </a:pPr>
            <a:endParaRPr lang="en-US" dirty="0" smtClean="0"/>
          </a:p>
          <a:p>
            <a:pPr marL="0" indent="0">
              <a:buNone/>
            </a:pPr>
            <a:r>
              <a:rPr lang="en-US" dirty="0" smtClean="0"/>
              <a:t>customer segmentation (i.e. grouping)</a:t>
            </a:r>
          </a:p>
          <a:p>
            <a:pPr marL="0" indent="0">
              <a:buNone/>
            </a:pPr>
            <a:endParaRPr lang="en-US" dirty="0"/>
          </a:p>
          <a:p>
            <a:pPr marL="0" indent="0">
              <a:buNone/>
            </a:pPr>
            <a:r>
              <a:rPr lang="en-US" dirty="0" smtClean="0"/>
              <a:t>image compression</a:t>
            </a:r>
          </a:p>
          <a:p>
            <a:pPr marL="0" indent="0">
              <a:buNone/>
            </a:pPr>
            <a:endParaRPr lang="en-US" dirty="0"/>
          </a:p>
          <a:p>
            <a:pPr marL="0" indent="0">
              <a:buNone/>
            </a:pPr>
            <a:r>
              <a:rPr lang="en-US" dirty="0" smtClean="0"/>
              <a:t>bioinformatics: learn motifs</a:t>
            </a:r>
          </a:p>
        </p:txBody>
      </p:sp>
      <p:sp>
        <p:nvSpPr>
          <p:cNvPr id="4" name="Date Placeholder 3"/>
          <p:cNvSpPr>
            <a:spLocks noGrp="1"/>
          </p:cNvSpPr>
          <p:nvPr>
            <p:ph type="dt" sz="half" idx="10"/>
          </p:nvPr>
        </p:nvSpPr>
        <p:spPr/>
        <p:txBody>
          <a:bodyPr/>
          <a:lstStyle/>
          <a:p>
            <a:pPr eaLnBrk="1" latinLnBrk="0" hangingPunct="1"/>
            <a:fld id="{FA18E7AC-088E-466A-847F-D9E8067ED9BC}" type="datetime1">
              <a:rPr lang="en-US" smtClean="0"/>
              <a:pPr eaLnBrk="1" latinLnBrk="0" hangingPunct="1"/>
              <a:t>7/18/2017</a:t>
            </a:fld>
            <a:endParaRPr lang="en-US" dirty="0"/>
          </a:p>
        </p:txBody>
      </p:sp>
      <p:sp>
        <p:nvSpPr>
          <p:cNvPr id="5" name="Slide Number Placeholder 4"/>
          <p:cNvSpPr>
            <a:spLocks noGrp="1"/>
          </p:cNvSpPr>
          <p:nvPr>
            <p:ph type="sldNum" sz="quarter" idx="12"/>
          </p:nvPr>
        </p:nvSpPr>
        <p:spPr/>
        <p:txBody>
          <a:bodyPr/>
          <a:lstStyle/>
          <a:p>
            <a:fld id="{F0C94032-CD4C-4C25-B0C2-CEC720522D92}" type="slidenum">
              <a:rPr kumimoji="0" lang="en-US" smtClean="0"/>
              <a:pPr/>
              <a:t>43</a:t>
            </a:fld>
            <a:endParaRPr kumimoji="0" lang="en-US" dirty="0">
              <a:solidFill>
                <a:srgbClr val="FFFFFF"/>
              </a:solidFill>
            </a:endParaRPr>
          </a:p>
        </p:txBody>
      </p:sp>
      <p:sp>
        <p:nvSpPr>
          <p:cNvPr id="6" name="Footer Placeholder 5"/>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1643517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Reinforcement learning</a:t>
            </a:r>
            <a:endParaRPr lang="en-IN" dirty="0"/>
          </a:p>
        </p:txBody>
      </p:sp>
      <p:pic>
        <p:nvPicPr>
          <p:cNvPr id="6" name="Content Placeholder 5"/>
          <p:cNvPicPr>
            <a:picLocks noGrp="1" noChangeAspect="1"/>
          </p:cNvPicPr>
          <p:nvPr>
            <p:ph idx="1"/>
          </p:nvPr>
        </p:nvPicPr>
        <p:blipFill rotWithShape="1">
          <a:blip r:embed="rId2"/>
          <a:srcRect l="18605" t="28020" r="21300" b="7501"/>
          <a:stretch/>
        </p:blipFill>
        <p:spPr>
          <a:xfrm>
            <a:off x="243909" y="1692613"/>
            <a:ext cx="7771681" cy="4688179"/>
          </a:xfrm>
          <a:prstGeom prst="rect">
            <a:avLst/>
          </a:prstGeom>
        </p:spPr>
      </p:pic>
      <p:sp>
        <p:nvSpPr>
          <p:cNvPr id="4" name="Date Placeholder 3"/>
          <p:cNvSpPr>
            <a:spLocks noGrp="1"/>
          </p:cNvSpPr>
          <p:nvPr>
            <p:ph type="dt" sz="half" idx="10"/>
          </p:nvPr>
        </p:nvSpPr>
        <p:spPr/>
        <p:txBody>
          <a:bodyPr/>
          <a:lstStyle/>
          <a:p>
            <a:pPr eaLnBrk="1" latinLnBrk="0" hangingPunct="1"/>
            <a:fld id="{7AE02CD0-AA27-4DFB-A7F4-962F1C6BF418}" type="datetime1">
              <a:rPr lang="en-US" smtClean="0"/>
              <a:pPr eaLnBrk="1" latinLnBrk="0" hangingPunct="1"/>
              <a:t>7/18/2017</a:t>
            </a:fld>
            <a:endParaRPr lang="en-US" dirty="0"/>
          </a:p>
        </p:txBody>
      </p:sp>
      <p:sp>
        <p:nvSpPr>
          <p:cNvPr id="5" name="Slide Number Placeholder 4"/>
          <p:cNvSpPr>
            <a:spLocks noGrp="1"/>
          </p:cNvSpPr>
          <p:nvPr>
            <p:ph type="sldNum" sz="quarter" idx="12"/>
          </p:nvPr>
        </p:nvSpPr>
        <p:spPr/>
        <p:txBody>
          <a:bodyPr/>
          <a:lstStyle/>
          <a:p>
            <a:fld id="{F0C94032-CD4C-4C25-B0C2-CEC720522D92}" type="slidenum">
              <a:rPr kumimoji="0" lang="en-US" smtClean="0"/>
              <a:pPr/>
              <a:t>44</a:t>
            </a:fld>
            <a:endParaRPr kumimoji="0" lang="en-US" dirty="0">
              <a:solidFill>
                <a:srgbClr val="FFFFFF"/>
              </a:solidFill>
            </a:endParaRPr>
          </a:p>
        </p:txBody>
      </p:sp>
      <p:sp>
        <p:nvSpPr>
          <p:cNvPr id="7" name="Footer Placeholder 6"/>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295790448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Reinforcement learning</a:t>
            </a:r>
            <a:endParaRPr lang="en-US" dirty="0"/>
          </a:p>
        </p:txBody>
      </p:sp>
      <p:sp>
        <p:nvSpPr>
          <p:cNvPr id="4" name="TextBox 3"/>
          <p:cNvSpPr txBox="1"/>
          <p:nvPr/>
        </p:nvSpPr>
        <p:spPr>
          <a:xfrm>
            <a:off x="612648" y="1989667"/>
            <a:ext cx="4286976" cy="400110"/>
          </a:xfrm>
          <a:prstGeom prst="rect">
            <a:avLst/>
          </a:prstGeom>
          <a:noFill/>
        </p:spPr>
        <p:txBody>
          <a:bodyPr wrap="none" rtlCol="0">
            <a:spAutoFit/>
          </a:bodyPr>
          <a:lstStyle/>
          <a:p>
            <a:r>
              <a:rPr lang="en-US" sz="2000" dirty="0" smtClean="0"/>
              <a:t>left, right, straight, left, left, left, straight</a:t>
            </a:r>
            <a:endParaRPr lang="en-US" sz="2000" dirty="0"/>
          </a:p>
        </p:txBody>
      </p:sp>
      <p:sp>
        <p:nvSpPr>
          <p:cNvPr id="5" name="TextBox 4"/>
          <p:cNvSpPr txBox="1"/>
          <p:nvPr/>
        </p:nvSpPr>
        <p:spPr>
          <a:xfrm>
            <a:off x="612648" y="2511133"/>
            <a:ext cx="5126048" cy="400110"/>
          </a:xfrm>
          <a:prstGeom prst="rect">
            <a:avLst/>
          </a:prstGeom>
          <a:noFill/>
        </p:spPr>
        <p:txBody>
          <a:bodyPr wrap="none" rtlCol="0">
            <a:spAutoFit/>
          </a:bodyPr>
          <a:lstStyle/>
          <a:p>
            <a:r>
              <a:rPr lang="en-US" sz="2000" dirty="0" smtClean="0"/>
              <a:t>left, straight, straight, left, right, straight, straight</a:t>
            </a:r>
            <a:endParaRPr lang="en-US" sz="2000" dirty="0"/>
          </a:p>
        </p:txBody>
      </p:sp>
      <p:sp>
        <p:nvSpPr>
          <p:cNvPr id="6" name="TextBox 5"/>
          <p:cNvSpPr txBox="1"/>
          <p:nvPr/>
        </p:nvSpPr>
        <p:spPr>
          <a:xfrm>
            <a:off x="6829777" y="2032000"/>
            <a:ext cx="858002" cy="369332"/>
          </a:xfrm>
          <a:prstGeom prst="rect">
            <a:avLst/>
          </a:prstGeom>
          <a:noFill/>
        </p:spPr>
        <p:txBody>
          <a:bodyPr wrap="none" rtlCol="0">
            <a:spAutoFit/>
          </a:bodyPr>
          <a:lstStyle/>
          <a:p>
            <a:r>
              <a:rPr lang="en-US" b="1" dirty="0" smtClean="0">
                <a:solidFill>
                  <a:srgbClr val="008000"/>
                </a:solidFill>
              </a:rPr>
              <a:t>GOOD</a:t>
            </a:r>
            <a:endParaRPr lang="en-US" b="1" dirty="0">
              <a:solidFill>
                <a:srgbClr val="008000"/>
              </a:solidFill>
            </a:endParaRPr>
          </a:p>
        </p:txBody>
      </p:sp>
      <p:sp>
        <p:nvSpPr>
          <p:cNvPr id="7" name="TextBox 6"/>
          <p:cNvSpPr txBox="1"/>
          <p:nvPr/>
        </p:nvSpPr>
        <p:spPr>
          <a:xfrm>
            <a:off x="6914443" y="2508577"/>
            <a:ext cx="607671" cy="369332"/>
          </a:xfrm>
          <a:prstGeom prst="rect">
            <a:avLst/>
          </a:prstGeom>
          <a:noFill/>
        </p:spPr>
        <p:txBody>
          <a:bodyPr wrap="none" rtlCol="0">
            <a:spAutoFit/>
          </a:bodyPr>
          <a:lstStyle/>
          <a:p>
            <a:r>
              <a:rPr lang="en-US" b="1" dirty="0" smtClean="0">
                <a:solidFill>
                  <a:srgbClr val="FF0000"/>
                </a:solidFill>
              </a:rPr>
              <a:t>BAD</a:t>
            </a:r>
            <a:endParaRPr lang="en-US" b="1" dirty="0">
              <a:solidFill>
                <a:srgbClr val="FF0000"/>
              </a:solidFill>
            </a:endParaRPr>
          </a:p>
        </p:txBody>
      </p:sp>
      <p:sp>
        <p:nvSpPr>
          <p:cNvPr id="8" name="TextBox 7"/>
          <p:cNvSpPr txBox="1"/>
          <p:nvPr/>
        </p:nvSpPr>
        <p:spPr>
          <a:xfrm>
            <a:off x="612648" y="3291246"/>
            <a:ext cx="4286976" cy="400110"/>
          </a:xfrm>
          <a:prstGeom prst="rect">
            <a:avLst/>
          </a:prstGeom>
          <a:noFill/>
        </p:spPr>
        <p:txBody>
          <a:bodyPr wrap="none" rtlCol="0">
            <a:spAutoFit/>
          </a:bodyPr>
          <a:lstStyle/>
          <a:p>
            <a:r>
              <a:rPr lang="en-US" sz="2000" dirty="0" smtClean="0"/>
              <a:t>left, right, straight, left, left, left, straight</a:t>
            </a:r>
            <a:endParaRPr lang="en-US" sz="2000" dirty="0"/>
          </a:p>
        </p:txBody>
      </p:sp>
      <p:sp>
        <p:nvSpPr>
          <p:cNvPr id="9" name="TextBox 8"/>
          <p:cNvSpPr txBox="1"/>
          <p:nvPr/>
        </p:nvSpPr>
        <p:spPr>
          <a:xfrm>
            <a:off x="612648" y="3812712"/>
            <a:ext cx="5126048" cy="400110"/>
          </a:xfrm>
          <a:prstGeom prst="rect">
            <a:avLst/>
          </a:prstGeom>
          <a:noFill/>
        </p:spPr>
        <p:txBody>
          <a:bodyPr wrap="none" rtlCol="0">
            <a:spAutoFit/>
          </a:bodyPr>
          <a:lstStyle/>
          <a:p>
            <a:r>
              <a:rPr lang="en-US" sz="2000" dirty="0" smtClean="0"/>
              <a:t>left, straight, straight, left, right, straight, straight</a:t>
            </a:r>
            <a:endParaRPr lang="en-US" sz="2000" dirty="0"/>
          </a:p>
        </p:txBody>
      </p:sp>
      <p:sp>
        <p:nvSpPr>
          <p:cNvPr id="10" name="TextBox 9"/>
          <p:cNvSpPr txBox="1"/>
          <p:nvPr/>
        </p:nvSpPr>
        <p:spPr>
          <a:xfrm>
            <a:off x="6829777" y="3333579"/>
            <a:ext cx="612179" cy="369332"/>
          </a:xfrm>
          <a:prstGeom prst="rect">
            <a:avLst/>
          </a:prstGeom>
          <a:noFill/>
        </p:spPr>
        <p:txBody>
          <a:bodyPr wrap="none" rtlCol="0">
            <a:spAutoFit/>
          </a:bodyPr>
          <a:lstStyle/>
          <a:p>
            <a:r>
              <a:rPr lang="en-US" b="1" dirty="0" smtClean="0">
                <a:solidFill>
                  <a:srgbClr val="008000"/>
                </a:solidFill>
              </a:rPr>
              <a:t>18.5</a:t>
            </a:r>
            <a:endParaRPr lang="en-US" b="1" dirty="0">
              <a:solidFill>
                <a:srgbClr val="008000"/>
              </a:solidFill>
            </a:endParaRPr>
          </a:p>
        </p:txBody>
      </p:sp>
      <p:sp>
        <p:nvSpPr>
          <p:cNvPr id="11" name="TextBox 10"/>
          <p:cNvSpPr txBox="1"/>
          <p:nvPr/>
        </p:nvSpPr>
        <p:spPr>
          <a:xfrm>
            <a:off x="6914443" y="3810156"/>
            <a:ext cx="379431" cy="369332"/>
          </a:xfrm>
          <a:prstGeom prst="rect">
            <a:avLst/>
          </a:prstGeom>
          <a:noFill/>
        </p:spPr>
        <p:txBody>
          <a:bodyPr wrap="none" rtlCol="0">
            <a:spAutoFit/>
          </a:bodyPr>
          <a:lstStyle/>
          <a:p>
            <a:r>
              <a:rPr lang="en-US" b="1" dirty="0" smtClean="0">
                <a:solidFill>
                  <a:srgbClr val="FF0000"/>
                </a:solidFill>
              </a:rPr>
              <a:t>-3</a:t>
            </a:r>
            <a:endParaRPr lang="en-US" b="1" dirty="0">
              <a:solidFill>
                <a:srgbClr val="FF0000"/>
              </a:solidFill>
            </a:endParaRPr>
          </a:p>
        </p:txBody>
      </p:sp>
      <p:cxnSp>
        <p:nvCxnSpPr>
          <p:cNvPr id="13" name="Straight Connector 12"/>
          <p:cNvCxnSpPr/>
          <p:nvPr/>
        </p:nvCxnSpPr>
        <p:spPr>
          <a:xfrm flipV="1">
            <a:off x="479778" y="3146778"/>
            <a:ext cx="7775222" cy="28222"/>
          </a:xfrm>
          <a:prstGeom prst="line">
            <a:avLst/>
          </a:prstGeom>
          <a:ln w="28575" cmpd="sng"/>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479778" y="4329289"/>
            <a:ext cx="7775222" cy="28222"/>
          </a:xfrm>
          <a:prstGeom prst="line">
            <a:avLst/>
          </a:prstGeom>
          <a:ln w="28575" cmpd="sng"/>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62890" y="4595167"/>
            <a:ext cx="7919110" cy="1200328"/>
          </a:xfrm>
          <a:prstGeom prst="rect">
            <a:avLst/>
          </a:prstGeom>
          <a:noFill/>
        </p:spPr>
        <p:txBody>
          <a:bodyPr wrap="square" rtlCol="0">
            <a:spAutoFit/>
          </a:bodyPr>
          <a:lstStyle/>
          <a:p>
            <a:r>
              <a:rPr lang="en-US" sz="2400" dirty="0" smtClean="0"/>
              <a:t>Given a </a:t>
            </a:r>
            <a:r>
              <a:rPr lang="en-US" sz="2400" i="1" dirty="0" smtClean="0">
                <a:solidFill>
                  <a:srgbClr val="FF6600"/>
                </a:solidFill>
              </a:rPr>
              <a:t>sequence</a:t>
            </a:r>
            <a:r>
              <a:rPr lang="en-US" sz="2400" dirty="0" smtClean="0"/>
              <a:t> of examples/states and a </a:t>
            </a:r>
            <a:r>
              <a:rPr lang="en-US" sz="2400" i="1" dirty="0" smtClean="0">
                <a:solidFill>
                  <a:srgbClr val="FF6600"/>
                </a:solidFill>
              </a:rPr>
              <a:t>reward</a:t>
            </a:r>
            <a:r>
              <a:rPr lang="en-US" sz="2400" dirty="0" smtClean="0"/>
              <a:t> after completing that sequence, learn to predict the action to take in for an individual example/state</a:t>
            </a:r>
            <a:endParaRPr lang="en-US" sz="2400" dirty="0"/>
          </a:p>
        </p:txBody>
      </p:sp>
      <p:sp>
        <p:nvSpPr>
          <p:cNvPr id="16" name="Date Placeholder 15"/>
          <p:cNvSpPr>
            <a:spLocks noGrp="1"/>
          </p:cNvSpPr>
          <p:nvPr>
            <p:ph type="dt" sz="half" idx="10"/>
          </p:nvPr>
        </p:nvSpPr>
        <p:spPr/>
        <p:txBody>
          <a:bodyPr/>
          <a:lstStyle/>
          <a:p>
            <a:pPr eaLnBrk="1" latinLnBrk="0" hangingPunct="1"/>
            <a:fld id="{5D5ABD03-DD2F-4B09-9CC3-7B45B0FE9075}" type="datetime1">
              <a:rPr lang="en-US" smtClean="0"/>
              <a:pPr eaLnBrk="1" latinLnBrk="0" hangingPunct="1"/>
              <a:t>7/18/2017</a:t>
            </a:fld>
            <a:endParaRPr lang="en-US" dirty="0"/>
          </a:p>
        </p:txBody>
      </p:sp>
      <p:sp>
        <p:nvSpPr>
          <p:cNvPr id="17" name="Slide Number Placeholder 16"/>
          <p:cNvSpPr>
            <a:spLocks noGrp="1"/>
          </p:cNvSpPr>
          <p:nvPr>
            <p:ph type="sldNum" sz="quarter" idx="12"/>
          </p:nvPr>
        </p:nvSpPr>
        <p:spPr/>
        <p:txBody>
          <a:bodyPr/>
          <a:lstStyle/>
          <a:p>
            <a:fld id="{F0C94032-CD4C-4C25-B0C2-CEC720522D92}" type="slidenum">
              <a:rPr kumimoji="0" lang="en-US" smtClean="0"/>
              <a:pPr/>
              <a:t>45</a:t>
            </a:fld>
            <a:endParaRPr kumimoji="0" lang="en-US" dirty="0">
              <a:solidFill>
                <a:srgbClr val="FFFFFF"/>
              </a:solidFill>
            </a:endParaRPr>
          </a:p>
        </p:txBody>
      </p:sp>
      <p:sp>
        <p:nvSpPr>
          <p:cNvPr id="18" name="Footer Placeholder 17"/>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33695113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learning</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What data is available:</a:t>
            </a:r>
          </a:p>
          <a:p>
            <a:pPr lvl="2"/>
            <a:r>
              <a:rPr lang="en-US" dirty="0" smtClean="0"/>
              <a:t>Supervised, unsupervised, </a:t>
            </a:r>
            <a:r>
              <a:rPr lang="en-US" dirty="0"/>
              <a:t>reinforcement </a:t>
            </a:r>
            <a:r>
              <a:rPr lang="en-US" dirty="0" smtClean="0"/>
              <a:t>learning</a:t>
            </a:r>
          </a:p>
          <a:p>
            <a:pPr lvl="2"/>
            <a:r>
              <a:rPr lang="en-US" dirty="0" smtClean="0"/>
              <a:t>semi-supervised, active learning, …</a:t>
            </a:r>
            <a:endParaRPr lang="en-US" dirty="0"/>
          </a:p>
          <a:p>
            <a:pPr lvl="2"/>
            <a:endParaRPr lang="en-US" dirty="0" smtClean="0"/>
          </a:p>
          <a:p>
            <a:pPr marL="0" indent="0">
              <a:buNone/>
            </a:pPr>
            <a:r>
              <a:rPr lang="en-US" dirty="0" smtClean="0"/>
              <a:t>How are we getting the data:</a:t>
            </a:r>
          </a:p>
          <a:p>
            <a:pPr lvl="2"/>
            <a:r>
              <a:rPr lang="en-US" dirty="0" smtClean="0"/>
              <a:t>online vs. offline learning</a:t>
            </a:r>
          </a:p>
          <a:p>
            <a:pPr marL="45720" indent="0">
              <a:buNone/>
            </a:pPr>
            <a:endParaRPr lang="en-US" dirty="0" smtClean="0"/>
          </a:p>
          <a:p>
            <a:pPr marL="45720" indent="0">
              <a:buNone/>
            </a:pPr>
            <a:r>
              <a:rPr lang="en-US" dirty="0" smtClean="0"/>
              <a:t>Type of model:</a:t>
            </a:r>
          </a:p>
          <a:p>
            <a:pPr lvl="2"/>
            <a:r>
              <a:rPr lang="en-US" dirty="0" smtClean="0"/>
              <a:t>parametric vs. non-parametric</a:t>
            </a:r>
          </a:p>
        </p:txBody>
      </p:sp>
      <p:sp>
        <p:nvSpPr>
          <p:cNvPr id="4" name="Date Placeholder 3"/>
          <p:cNvSpPr>
            <a:spLocks noGrp="1"/>
          </p:cNvSpPr>
          <p:nvPr>
            <p:ph type="dt" sz="half" idx="10"/>
          </p:nvPr>
        </p:nvSpPr>
        <p:spPr/>
        <p:txBody>
          <a:bodyPr/>
          <a:lstStyle/>
          <a:p>
            <a:pPr eaLnBrk="1" latinLnBrk="0" hangingPunct="1"/>
            <a:fld id="{EB5DA78C-5D8B-4C7F-A711-F44A4E758887}" type="datetime1">
              <a:rPr lang="en-US" smtClean="0"/>
              <a:pPr eaLnBrk="1" latinLnBrk="0" hangingPunct="1"/>
              <a:t>7/18/2017</a:t>
            </a:fld>
            <a:endParaRPr lang="en-US" dirty="0"/>
          </a:p>
        </p:txBody>
      </p:sp>
      <p:sp>
        <p:nvSpPr>
          <p:cNvPr id="5" name="Slide Number Placeholder 4"/>
          <p:cNvSpPr>
            <a:spLocks noGrp="1"/>
          </p:cNvSpPr>
          <p:nvPr>
            <p:ph type="sldNum" sz="quarter" idx="12"/>
          </p:nvPr>
        </p:nvSpPr>
        <p:spPr/>
        <p:txBody>
          <a:bodyPr/>
          <a:lstStyle/>
          <a:p>
            <a:fld id="{F0C94032-CD4C-4C25-B0C2-CEC720522D92}" type="slidenum">
              <a:rPr kumimoji="0" lang="en-US" smtClean="0"/>
              <a:pPr/>
              <a:t>46</a:t>
            </a:fld>
            <a:endParaRPr kumimoji="0" lang="en-US" dirty="0">
              <a:solidFill>
                <a:srgbClr val="FFFFFF"/>
              </a:solidFill>
            </a:endParaRPr>
          </a:p>
        </p:txBody>
      </p:sp>
      <p:sp>
        <p:nvSpPr>
          <p:cNvPr id="6" name="Footer Placeholder 5"/>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167120546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Dataset </a:t>
            </a:r>
            <a:endParaRPr lang="en-IN" dirty="0"/>
          </a:p>
        </p:txBody>
      </p:sp>
      <p:sp>
        <p:nvSpPr>
          <p:cNvPr id="3" name="Content Placeholder 2"/>
          <p:cNvSpPr>
            <a:spLocks noGrp="1"/>
          </p:cNvSpPr>
          <p:nvPr>
            <p:ph idx="1"/>
          </p:nvPr>
        </p:nvSpPr>
        <p:spPr/>
        <p:txBody>
          <a:bodyPr/>
          <a:lstStyle/>
          <a:p>
            <a:r>
              <a:rPr lang="en-IN" b="1" dirty="0"/>
              <a:t>How to Prepare Data For Machine </a:t>
            </a:r>
            <a:r>
              <a:rPr lang="en-IN" b="1" dirty="0" smtClean="0"/>
              <a:t>Learning ?</a:t>
            </a:r>
          </a:p>
          <a:p>
            <a:r>
              <a:rPr lang="en-IN" b="1" dirty="0" smtClean="0"/>
              <a:t>Volume</a:t>
            </a:r>
          </a:p>
          <a:p>
            <a:r>
              <a:rPr lang="en-IN" b="1" dirty="0" smtClean="0"/>
              <a:t>Velocity</a:t>
            </a:r>
          </a:p>
          <a:p>
            <a:r>
              <a:rPr lang="en-IN" b="1" dirty="0" smtClean="0"/>
              <a:t>Veracity</a:t>
            </a:r>
          </a:p>
          <a:p>
            <a:r>
              <a:rPr lang="en-IN" b="1" dirty="0" smtClean="0"/>
              <a:t>Variety</a:t>
            </a:r>
          </a:p>
          <a:p>
            <a:r>
              <a:rPr lang="en-IN" b="1" dirty="0"/>
              <a:t>Volatility</a:t>
            </a:r>
            <a:endParaRPr lang="en-IN" b="1" dirty="0" smtClean="0"/>
          </a:p>
          <a:p>
            <a:r>
              <a:rPr lang="en-IN" b="1" dirty="0" smtClean="0"/>
              <a:t>Authenticity of data available</a:t>
            </a:r>
            <a:endParaRPr lang="en-IN" b="1" dirty="0"/>
          </a:p>
          <a:p>
            <a:endParaRPr lang="en-IN" dirty="0"/>
          </a:p>
        </p:txBody>
      </p:sp>
      <p:sp>
        <p:nvSpPr>
          <p:cNvPr id="4" name="Date Placeholder 3"/>
          <p:cNvSpPr>
            <a:spLocks noGrp="1"/>
          </p:cNvSpPr>
          <p:nvPr>
            <p:ph type="dt" sz="half" idx="10"/>
          </p:nvPr>
        </p:nvSpPr>
        <p:spPr/>
        <p:txBody>
          <a:bodyPr/>
          <a:lstStyle/>
          <a:p>
            <a:pPr eaLnBrk="1" latinLnBrk="0" hangingPunct="1"/>
            <a:fld id="{B69F2817-CD25-4E6C-A876-0F685B343B8E}" type="datetime1">
              <a:rPr lang="en-US" smtClean="0"/>
              <a:pPr eaLnBrk="1" latinLnBrk="0" hangingPunct="1"/>
              <a:t>7/18/2017</a:t>
            </a:fld>
            <a:endParaRPr lang="en-US" dirty="0"/>
          </a:p>
        </p:txBody>
      </p:sp>
      <p:sp>
        <p:nvSpPr>
          <p:cNvPr id="5" name="Slide Number Placeholder 4"/>
          <p:cNvSpPr>
            <a:spLocks noGrp="1"/>
          </p:cNvSpPr>
          <p:nvPr>
            <p:ph type="sldNum" sz="quarter" idx="12"/>
          </p:nvPr>
        </p:nvSpPr>
        <p:spPr/>
        <p:txBody>
          <a:bodyPr/>
          <a:lstStyle/>
          <a:p>
            <a:fld id="{F0C94032-CD4C-4C25-B0C2-CEC720522D92}" type="slidenum">
              <a:rPr kumimoji="0" lang="en-US" smtClean="0"/>
              <a:pPr/>
              <a:t>47</a:t>
            </a:fld>
            <a:endParaRPr kumimoji="0" lang="en-US" dirty="0">
              <a:solidFill>
                <a:srgbClr val="FFFFFF"/>
              </a:solidFill>
            </a:endParaRPr>
          </a:p>
        </p:txBody>
      </p:sp>
      <p:sp>
        <p:nvSpPr>
          <p:cNvPr id="6" name="Footer Placeholder 5"/>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28277588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a:t>
            </a:r>
            <a:endParaRPr lang="en-IN" dirty="0"/>
          </a:p>
        </p:txBody>
      </p:sp>
      <p:sp>
        <p:nvSpPr>
          <p:cNvPr id="3" name="Content Placeholder 2"/>
          <p:cNvSpPr>
            <a:spLocks noGrp="1"/>
          </p:cNvSpPr>
          <p:nvPr>
            <p:ph idx="1"/>
          </p:nvPr>
        </p:nvSpPr>
        <p:spPr/>
        <p:txBody>
          <a:bodyPr/>
          <a:lstStyle/>
          <a:p>
            <a:r>
              <a:rPr lang="en-IN" dirty="0" smtClean="0"/>
              <a:t>Databases</a:t>
            </a:r>
          </a:p>
          <a:p>
            <a:r>
              <a:rPr lang="en-IN" dirty="0" smtClean="0"/>
              <a:t>Data repository</a:t>
            </a:r>
          </a:p>
          <a:p>
            <a:r>
              <a:rPr lang="en-IN" dirty="0" smtClean="0"/>
              <a:t>CSV</a:t>
            </a:r>
          </a:p>
          <a:p>
            <a:r>
              <a:rPr lang="en-IN" dirty="0" smtClean="0"/>
              <a:t>Image databases </a:t>
            </a:r>
          </a:p>
          <a:p>
            <a:r>
              <a:rPr lang="en-IN" dirty="0" smtClean="0"/>
              <a:t>Multimedia databases</a:t>
            </a:r>
            <a:endParaRPr lang="en-IN" dirty="0"/>
          </a:p>
        </p:txBody>
      </p:sp>
      <p:sp>
        <p:nvSpPr>
          <p:cNvPr id="4" name="Date Placeholder 3"/>
          <p:cNvSpPr>
            <a:spLocks noGrp="1"/>
          </p:cNvSpPr>
          <p:nvPr>
            <p:ph type="dt" sz="half" idx="10"/>
          </p:nvPr>
        </p:nvSpPr>
        <p:spPr/>
        <p:txBody>
          <a:bodyPr/>
          <a:lstStyle/>
          <a:p>
            <a:pPr eaLnBrk="1" latinLnBrk="0" hangingPunct="1"/>
            <a:fld id="{3440B035-1F77-45F2-BA14-EBDE89C4B297}" type="datetime1">
              <a:rPr lang="en-US" smtClean="0"/>
              <a:pPr eaLnBrk="1" latinLnBrk="0" hangingPunct="1"/>
              <a:t>7/18/2017</a:t>
            </a:fld>
            <a:endParaRPr lang="en-US" dirty="0"/>
          </a:p>
        </p:txBody>
      </p:sp>
      <p:sp>
        <p:nvSpPr>
          <p:cNvPr id="5" name="Slide Number Placeholder 4"/>
          <p:cNvSpPr>
            <a:spLocks noGrp="1"/>
          </p:cNvSpPr>
          <p:nvPr>
            <p:ph type="sldNum" sz="quarter" idx="12"/>
          </p:nvPr>
        </p:nvSpPr>
        <p:spPr/>
        <p:txBody>
          <a:bodyPr/>
          <a:lstStyle/>
          <a:p>
            <a:fld id="{F0C94032-CD4C-4C25-B0C2-CEC720522D92}" type="slidenum">
              <a:rPr kumimoji="0" lang="en-US" smtClean="0"/>
              <a:pPr/>
              <a:t>48</a:t>
            </a:fld>
            <a:endParaRPr kumimoji="0" lang="en-US" dirty="0">
              <a:solidFill>
                <a:srgbClr val="FFFFFF"/>
              </a:solidFill>
            </a:endParaRPr>
          </a:p>
        </p:txBody>
      </p:sp>
      <p:sp>
        <p:nvSpPr>
          <p:cNvPr id="6" name="Footer Placeholder 5"/>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41819520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a:t>
            </a:r>
            <a:endParaRPr lang="en-IN" dirty="0"/>
          </a:p>
        </p:txBody>
      </p:sp>
      <p:sp>
        <p:nvSpPr>
          <p:cNvPr id="3" name="Content Placeholder 2"/>
          <p:cNvSpPr>
            <a:spLocks noGrp="1"/>
          </p:cNvSpPr>
          <p:nvPr>
            <p:ph idx="1"/>
          </p:nvPr>
        </p:nvSpPr>
        <p:spPr/>
        <p:txBody>
          <a:bodyPr/>
          <a:lstStyle/>
          <a:p>
            <a:r>
              <a:rPr lang="en-IN" dirty="0" smtClean="0"/>
              <a:t>Machine </a:t>
            </a:r>
            <a:r>
              <a:rPr lang="en-IN" dirty="0"/>
              <a:t>learning algorithms learn from </a:t>
            </a:r>
            <a:r>
              <a:rPr lang="en-IN" dirty="0" smtClean="0"/>
              <a:t>data</a:t>
            </a:r>
          </a:p>
          <a:p>
            <a:r>
              <a:rPr lang="en-IN" dirty="0"/>
              <a:t>It is critical that you feed them the right data for the problem you want to </a:t>
            </a:r>
            <a:r>
              <a:rPr lang="en-IN" dirty="0" smtClean="0"/>
              <a:t>solve</a:t>
            </a:r>
          </a:p>
          <a:p>
            <a:r>
              <a:rPr lang="en-IN" dirty="0"/>
              <a:t>Even if you have good data, you need to make sure that it is in a useful scale, format and even that meaningful features are </a:t>
            </a:r>
            <a:r>
              <a:rPr lang="en-IN" dirty="0" smtClean="0"/>
              <a:t>included</a:t>
            </a:r>
          </a:p>
          <a:p>
            <a:endParaRPr lang="en-IN" dirty="0"/>
          </a:p>
        </p:txBody>
      </p:sp>
      <p:sp>
        <p:nvSpPr>
          <p:cNvPr id="4" name="Date Placeholder 3"/>
          <p:cNvSpPr>
            <a:spLocks noGrp="1"/>
          </p:cNvSpPr>
          <p:nvPr>
            <p:ph type="dt" sz="half" idx="10"/>
          </p:nvPr>
        </p:nvSpPr>
        <p:spPr/>
        <p:txBody>
          <a:bodyPr/>
          <a:lstStyle/>
          <a:p>
            <a:pPr eaLnBrk="1" latinLnBrk="0" hangingPunct="1"/>
            <a:fld id="{9E3EEEB6-5597-49F7-A33A-0F86AE508CE5}" type="datetime1">
              <a:rPr lang="en-US" smtClean="0"/>
              <a:pPr eaLnBrk="1" latinLnBrk="0" hangingPunct="1"/>
              <a:t>7/18/2017</a:t>
            </a:fld>
            <a:endParaRPr lang="en-US" dirty="0"/>
          </a:p>
        </p:txBody>
      </p:sp>
      <p:sp>
        <p:nvSpPr>
          <p:cNvPr id="5" name="Slide Number Placeholder 4"/>
          <p:cNvSpPr>
            <a:spLocks noGrp="1"/>
          </p:cNvSpPr>
          <p:nvPr>
            <p:ph type="sldNum" sz="quarter" idx="12"/>
          </p:nvPr>
        </p:nvSpPr>
        <p:spPr/>
        <p:txBody>
          <a:bodyPr/>
          <a:lstStyle/>
          <a:p>
            <a:fld id="{F0C94032-CD4C-4C25-B0C2-CEC720522D92}" type="slidenum">
              <a:rPr kumimoji="0" lang="en-US" smtClean="0"/>
              <a:pPr/>
              <a:t>49</a:t>
            </a:fld>
            <a:endParaRPr kumimoji="0" lang="en-US" dirty="0">
              <a:solidFill>
                <a:srgbClr val="FFFFFF"/>
              </a:solidFill>
            </a:endParaRPr>
          </a:p>
        </p:txBody>
      </p:sp>
      <p:sp>
        <p:nvSpPr>
          <p:cNvPr id="6" name="Footer Placeholder 5"/>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255521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is…</a:t>
            </a:r>
            <a:endParaRPr lang="en-US" dirty="0"/>
          </a:p>
        </p:txBody>
      </p:sp>
      <p:sp>
        <p:nvSpPr>
          <p:cNvPr id="4" name="Rectangle 3"/>
          <p:cNvSpPr/>
          <p:nvPr/>
        </p:nvSpPr>
        <p:spPr>
          <a:xfrm>
            <a:off x="539269" y="2106008"/>
            <a:ext cx="8294287" cy="830997"/>
          </a:xfrm>
          <a:prstGeom prst="rect">
            <a:avLst/>
          </a:prstGeom>
        </p:spPr>
        <p:txBody>
          <a:bodyPr wrap="square">
            <a:spAutoFit/>
          </a:bodyPr>
          <a:lstStyle/>
          <a:p>
            <a:r>
              <a:rPr lang="en-US" sz="2400" dirty="0" smtClean="0"/>
              <a:t>Machine </a:t>
            </a:r>
            <a:r>
              <a:rPr lang="en-US" sz="2400" dirty="0"/>
              <a:t>learning is about predicting the future based on the past</a:t>
            </a:r>
            <a:r>
              <a:rPr lang="en-US" sz="2400" dirty="0" smtClean="0"/>
              <a:t>.</a:t>
            </a:r>
          </a:p>
          <a:p>
            <a:r>
              <a:rPr lang="tr-TR" sz="2400" dirty="0">
                <a:solidFill>
                  <a:schemeClr val="tx2"/>
                </a:solidFill>
              </a:rPr>
              <a:t>					-- </a:t>
            </a:r>
            <a:r>
              <a:rPr lang="tr-TR" sz="2400" dirty="0" smtClean="0">
                <a:solidFill>
                  <a:schemeClr val="tx2"/>
                </a:solidFill>
              </a:rPr>
              <a:t>Hal </a:t>
            </a:r>
            <a:r>
              <a:rPr lang="tr-TR" sz="2400" dirty="0" err="1" smtClean="0">
                <a:solidFill>
                  <a:schemeClr val="tx2"/>
                </a:solidFill>
              </a:rPr>
              <a:t>Daume</a:t>
            </a:r>
            <a:r>
              <a:rPr lang="tr-TR" sz="2400" dirty="0" smtClean="0">
                <a:solidFill>
                  <a:schemeClr val="tx2"/>
                </a:solidFill>
              </a:rPr>
              <a:t> III</a:t>
            </a:r>
            <a:endParaRPr lang="tr-TR" sz="2400" dirty="0">
              <a:solidFill>
                <a:schemeClr val="tx2"/>
              </a:solidFill>
            </a:endParaRPr>
          </a:p>
        </p:txBody>
      </p:sp>
      <p:pic>
        <p:nvPicPr>
          <p:cNvPr id="3" name="Picture 2"/>
          <p:cNvPicPr>
            <a:picLocks noChangeAspect="1"/>
          </p:cNvPicPr>
          <p:nvPr/>
        </p:nvPicPr>
        <p:blipFill>
          <a:blip r:embed="rId2"/>
          <a:stretch>
            <a:fillRect/>
          </a:stretch>
        </p:blipFill>
        <p:spPr>
          <a:xfrm>
            <a:off x="2837745" y="3430411"/>
            <a:ext cx="3095522" cy="2820811"/>
          </a:xfrm>
          <a:prstGeom prst="rect">
            <a:avLst/>
          </a:prstGeom>
        </p:spPr>
      </p:pic>
      <p:sp>
        <p:nvSpPr>
          <p:cNvPr id="5" name="Date Placeholder 4"/>
          <p:cNvSpPr>
            <a:spLocks noGrp="1"/>
          </p:cNvSpPr>
          <p:nvPr>
            <p:ph type="dt" sz="half" idx="10"/>
          </p:nvPr>
        </p:nvSpPr>
        <p:spPr/>
        <p:txBody>
          <a:bodyPr/>
          <a:lstStyle/>
          <a:p>
            <a:pPr eaLnBrk="1" latinLnBrk="0" hangingPunct="1"/>
            <a:fld id="{B1038D57-1D8D-44DC-BA34-E3FDAF14DCFE}" type="datetime1">
              <a:rPr lang="en-US" smtClean="0"/>
              <a:pPr eaLnBrk="1" latinLnBrk="0" hangingPunct="1"/>
              <a:t>7/18/2017</a:t>
            </a:fld>
            <a:endParaRPr lang="en-US" dirty="0"/>
          </a:p>
        </p:txBody>
      </p:sp>
      <p:sp>
        <p:nvSpPr>
          <p:cNvPr id="6" name="Slide Number Placeholder 5"/>
          <p:cNvSpPr>
            <a:spLocks noGrp="1"/>
          </p:cNvSpPr>
          <p:nvPr>
            <p:ph type="sldNum" sz="quarter" idx="12"/>
          </p:nvPr>
        </p:nvSpPr>
        <p:spPr/>
        <p:txBody>
          <a:bodyPr/>
          <a:lstStyle/>
          <a:p>
            <a:fld id="{F0C94032-CD4C-4C25-B0C2-CEC720522D92}" type="slidenum">
              <a:rPr kumimoji="0" lang="en-US" smtClean="0"/>
              <a:pPr/>
              <a:t>5</a:t>
            </a:fld>
            <a:endParaRPr kumimoji="0" lang="en-US" dirty="0">
              <a:solidFill>
                <a:srgbClr val="FFFFFF"/>
              </a:solidFill>
            </a:endParaRPr>
          </a:p>
        </p:txBody>
      </p:sp>
      <p:sp>
        <p:nvSpPr>
          <p:cNvPr id="7" name="Footer Placeholder 6"/>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2503907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 </a:t>
            </a:r>
            <a:r>
              <a:rPr lang="en-IN" b="1" dirty="0"/>
              <a:t>Data Preparation Process</a:t>
            </a:r>
            <a:br>
              <a:rPr lang="en-IN" b="1" dirty="0"/>
            </a:br>
            <a:endParaRPr lang="en-IN" dirty="0"/>
          </a:p>
        </p:txBody>
      </p:sp>
      <p:sp>
        <p:nvSpPr>
          <p:cNvPr id="3" name="Content Placeholder 2"/>
          <p:cNvSpPr>
            <a:spLocks noGrp="1"/>
          </p:cNvSpPr>
          <p:nvPr>
            <p:ph idx="1"/>
          </p:nvPr>
        </p:nvSpPr>
        <p:spPr/>
        <p:txBody>
          <a:bodyPr/>
          <a:lstStyle/>
          <a:p>
            <a:r>
              <a:rPr lang="en-IN" b="1" dirty="0"/>
              <a:t>Step 1: Select Data</a:t>
            </a:r>
          </a:p>
          <a:p>
            <a:r>
              <a:rPr lang="en-IN" dirty="0"/>
              <a:t>This step is concerned with selecting the subset of all available data that you will be working with</a:t>
            </a:r>
            <a:r>
              <a:rPr lang="en-IN" dirty="0" smtClean="0"/>
              <a:t>.</a:t>
            </a:r>
          </a:p>
          <a:p>
            <a:r>
              <a:rPr lang="en-IN" dirty="0"/>
              <a:t>There is always a strong desire for including all data that is available, that the maxim “more is better” will hold. This may or may not be true</a:t>
            </a:r>
            <a:r>
              <a:rPr lang="en-IN" dirty="0" smtClean="0"/>
              <a:t>.</a:t>
            </a:r>
          </a:p>
          <a:p>
            <a:r>
              <a:rPr lang="en-IN" dirty="0"/>
              <a:t>You need to consider what data you actually need to address the question or problem you are working on</a:t>
            </a:r>
          </a:p>
        </p:txBody>
      </p:sp>
      <p:sp>
        <p:nvSpPr>
          <p:cNvPr id="4" name="Date Placeholder 3"/>
          <p:cNvSpPr>
            <a:spLocks noGrp="1"/>
          </p:cNvSpPr>
          <p:nvPr>
            <p:ph type="dt" sz="half" idx="10"/>
          </p:nvPr>
        </p:nvSpPr>
        <p:spPr/>
        <p:txBody>
          <a:bodyPr/>
          <a:lstStyle/>
          <a:p>
            <a:pPr eaLnBrk="1" latinLnBrk="0" hangingPunct="1"/>
            <a:fld id="{C8C1AA01-DBF7-42B3-9E62-C3151B0A937C}" type="datetime1">
              <a:rPr lang="en-US" smtClean="0"/>
              <a:pPr eaLnBrk="1" latinLnBrk="0" hangingPunct="1"/>
              <a:t>7/18/2017</a:t>
            </a:fld>
            <a:endParaRPr lang="en-US" dirty="0"/>
          </a:p>
        </p:txBody>
      </p:sp>
      <p:sp>
        <p:nvSpPr>
          <p:cNvPr id="5" name="Slide Number Placeholder 4"/>
          <p:cNvSpPr>
            <a:spLocks noGrp="1"/>
          </p:cNvSpPr>
          <p:nvPr>
            <p:ph type="sldNum" sz="quarter" idx="12"/>
          </p:nvPr>
        </p:nvSpPr>
        <p:spPr/>
        <p:txBody>
          <a:bodyPr/>
          <a:lstStyle/>
          <a:p>
            <a:fld id="{F0C94032-CD4C-4C25-B0C2-CEC720522D92}" type="slidenum">
              <a:rPr kumimoji="0" lang="en-US" smtClean="0"/>
              <a:pPr/>
              <a:t>50</a:t>
            </a:fld>
            <a:endParaRPr kumimoji="0" lang="en-US" dirty="0">
              <a:solidFill>
                <a:srgbClr val="FFFFFF"/>
              </a:solidFill>
            </a:endParaRPr>
          </a:p>
        </p:txBody>
      </p:sp>
      <p:sp>
        <p:nvSpPr>
          <p:cNvPr id="6" name="Footer Placeholder 5"/>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14118302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a:t>
            </a:r>
            <a:endParaRPr lang="en-IN" dirty="0"/>
          </a:p>
        </p:txBody>
      </p:sp>
      <p:sp>
        <p:nvSpPr>
          <p:cNvPr id="3" name="Content Placeholder 2"/>
          <p:cNvSpPr>
            <a:spLocks noGrp="1"/>
          </p:cNvSpPr>
          <p:nvPr>
            <p:ph idx="1"/>
          </p:nvPr>
        </p:nvSpPr>
        <p:spPr/>
        <p:txBody>
          <a:bodyPr/>
          <a:lstStyle/>
          <a:p>
            <a:r>
              <a:rPr lang="en-IN" dirty="0" smtClean="0"/>
              <a:t>Assumptions : </a:t>
            </a:r>
          </a:p>
          <a:p>
            <a:r>
              <a:rPr lang="en-IN" dirty="0" smtClean="0"/>
              <a:t>Make </a:t>
            </a:r>
            <a:r>
              <a:rPr lang="en-IN" dirty="0"/>
              <a:t>some assumptions about the data you require and be careful to record those assumptions so that you can test them later if needed</a:t>
            </a:r>
            <a:r>
              <a:rPr lang="en-IN" dirty="0" smtClean="0"/>
              <a:t>.</a:t>
            </a:r>
          </a:p>
          <a:p>
            <a:endParaRPr lang="en-IN" dirty="0" smtClean="0"/>
          </a:p>
          <a:p>
            <a:r>
              <a:rPr lang="en-IN" dirty="0" smtClean="0"/>
              <a:t>The Process :  </a:t>
            </a:r>
          </a:p>
          <a:p>
            <a:r>
              <a:rPr lang="en-IN" dirty="0"/>
              <a:t>What is the extent of the data you have available? For example through time, database tables, connected systems.</a:t>
            </a:r>
          </a:p>
        </p:txBody>
      </p:sp>
      <p:sp>
        <p:nvSpPr>
          <p:cNvPr id="4" name="Date Placeholder 3"/>
          <p:cNvSpPr>
            <a:spLocks noGrp="1"/>
          </p:cNvSpPr>
          <p:nvPr>
            <p:ph type="dt" sz="half" idx="10"/>
          </p:nvPr>
        </p:nvSpPr>
        <p:spPr/>
        <p:txBody>
          <a:bodyPr/>
          <a:lstStyle/>
          <a:p>
            <a:pPr eaLnBrk="1" latinLnBrk="0" hangingPunct="1"/>
            <a:fld id="{81CF1257-54FB-4CD4-9B81-96C59E862F77}" type="datetime1">
              <a:rPr lang="en-US" smtClean="0"/>
              <a:pPr eaLnBrk="1" latinLnBrk="0" hangingPunct="1"/>
              <a:t>7/18/2017</a:t>
            </a:fld>
            <a:endParaRPr lang="en-US" dirty="0"/>
          </a:p>
        </p:txBody>
      </p:sp>
      <p:sp>
        <p:nvSpPr>
          <p:cNvPr id="5" name="Slide Number Placeholder 4"/>
          <p:cNvSpPr>
            <a:spLocks noGrp="1"/>
          </p:cNvSpPr>
          <p:nvPr>
            <p:ph type="sldNum" sz="quarter" idx="12"/>
          </p:nvPr>
        </p:nvSpPr>
        <p:spPr/>
        <p:txBody>
          <a:bodyPr/>
          <a:lstStyle/>
          <a:p>
            <a:fld id="{F0C94032-CD4C-4C25-B0C2-CEC720522D92}" type="slidenum">
              <a:rPr kumimoji="0" lang="en-US" smtClean="0"/>
              <a:pPr/>
              <a:t>51</a:t>
            </a:fld>
            <a:endParaRPr kumimoji="0" lang="en-US" dirty="0">
              <a:solidFill>
                <a:srgbClr val="FFFFFF"/>
              </a:solidFill>
            </a:endParaRPr>
          </a:p>
        </p:txBody>
      </p:sp>
      <p:sp>
        <p:nvSpPr>
          <p:cNvPr id="6" name="Footer Placeholder 5"/>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22644295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a:t>
            </a:r>
            <a:endParaRPr lang="en-IN" dirty="0"/>
          </a:p>
        </p:txBody>
      </p:sp>
      <p:sp>
        <p:nvSpPr>
          <p:cNvPr id="3" name="Content Placeholder 2"/>
          <p:cNvSpPr>
            <a:spLocks noGrp="1"/>
          </p:cNvSpPr>
          <p:nvPr>
            <p:ph idx="1"/>
          </p:nvPr>
        </p:nvSpPr>
        <p:spPr/>
        <p:txBody>
          <a:bodyPr>
            <a:normAutofit fontScale="92500"/>
          </a:bodyPr>
          <a:lstStyle/>
          <a:p>
            <a:r>
              <a:rPr lang="en-IN" dirty="0"/>
              <a:t>What data is not available that you wish you had available? For example data that is not recorded or cannot be recorded. You may be able to derive or simulate this data</a:t>
            </a:r>
            <a:r>
              <a:rPr lang="en-IN" dirty="0" smtClean="0"/>
              <a:t>.</a:t>
            </a:r>
          </a:p>
          <a:p>
            <a:r>
              <a:rPr lang="en-IN" dirty="0"/>
              <a:t>What data don’t you need to address the problem? Excluding data is almost always easier than including data. Note down which data you excluded and why.</a:t>
            </a:r>
          </a:p>
          <a:p>
            <a:r>
              <a:rPr lang="en-IN" dirty="0"/>
              <a:t>It is only in small problems, like competition or </a:t>
            </a:r>
            <a:r>
              <a:rPr lang="en-IN" dirty="0" smtClean="0"/>
              <a:t>challenge datasets </a:t>
            </a:r>
            <a:r>
              <a:rPr lang="en-IN" dirty="0"/>
              <a:t>where the data has already been selected for </a:t>
            </a:r>
            <a:r>
              <a:rPr lang="en-IN" dirty="0" smtClean="0"/>
              <a:t>you !!!!!!!!</a:t>
            </a:r>
            <a:endParaRPr lang="en-IN" dirty="0"/>
          </a:p>
          <a:p>
            <a:endParaRPr lang="en-IN" dirty="0"/>
          </a:p>
        </p:txBody>
      </p:sp>
      <p:sp>
        <p:nvSpPr>
          <p:cNvPr id="4" name="Date Placeholder 3"/>
          <p:cNvSpPr>
            <a:spLocks noGrp="1"/>
          </p:cNvSpPr>
          <p:nvPr>
            <p:ph type="dt" sz="half" idx="10"/>
          </p:nvPr>
        </p:nvSpPr>
        <p:spPr/>
        <p:txBody>
          <a:bodyPr/>
          <a:lstStyle/>
          <a:p>
            <a:pPr eaLnBrk="1" latinLnBrk="0" hangingPunct="1"/>
            <a:fld id="{A4C11D20-C859-4887-ABAD-C5E772F5C24A}" type="datetime1">
              <a:rPr lang="en-US" smtClean="0"/>
              <a:pPr eaLnBrk="1" latinLnBrk="0" hangingPunct="1"/>
              <a:t>7/18/2017</a:t>
            </a:fld>
            <a:endParaRPr lang="en-US" dirty="0"/>
          </a:p>
        </p:txBody>
      </p:sp>
      <p:sp>
        <p:nvSpPr>
          <p:cNvPr id="5" name="Slide Number Placeholder 4"/>
          <p:cNvSpPr>
            <a:spLocks noGrp="1"/>
          </p:cNvSpPr>
          <p:nvPr>
            <p:ph type="sldNum" sz="quarter" idx="12"/>
          </p:nvPr>
        </p:nvSpPr>
        <p:spPr/>
        <p:txBody>
          <a:bodyPr/>
          <a:lstStyle/>
          <a:p>
            <a:fld id="{F0C94032-CD4C-4C25-B0C2-CEC720522D92}" type="slidenum">
              <a:rPr kumimoji="0" lang="en-US" smtClean="0"/>
              <a:pPr/>
              <a:t>52</a:t>
            </a:fld>
            <a:endParaRPr kumimoji="0" lang="en-US" dirty="0">
              <a:solidFill>
                <a:srgbClr val="FFFFFF"/>
              </a:solidFill>
            </a:endParaRPr>
          </a:p>
        </p:txBody>
      </p:sp>
      <p:sp>
        <p:nvSpPr>
          <p:cNvPr id="6" name="Footer Placeholder 5"/>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10400521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Step 2: Preprocess Data</a:t>
            </a:r>
            <a:br>
              <a:rPr lang="en-IN" b="1" dirty="0"/>
            </a:br>
            <a:endParaRPr lang="en-IN" dirty="0"/>
          </a:p>
        </p:txBody>
      </p:sp>
      <p:sp>
        <p:nvSpPr>
          <p:cNvPr id="3" name="Content Placeholder 2"/>
          <p:cNvSpPr>
            <a:spLocks noGrp="1"/>
          </p:cNvSpPr>
          <p:nvPr>
            <p:ph idx="1"/>
          </p:nvPr>
        </p:nvSpPr>
        <p:spPr/>
        <p:txBody>
          <a:bodyPr>
            <a:normAutofit fontScale="92500" lnSpcReduction="20000"/>
          </a:bodyPr>
          <a:lstStyle/>
          <a:p>
            <a:r>
              <a:rPr lang="en-IN" dirty="0"/>
              <a:t>After you have selected the data, you need to consider how you are going to use the data. This </a:t>
            </a:r>
            <a:r>
              <a:rPr lang="en-IN" dirty="0" smtClean="0"/>
              <a:t>pre-processing </a:t>
            </a:r>
            <a:r>
              <a:rPr lang="en-IN" dirty="0"/>
              <a:t>step is about getting the selected data into a form that you can work</a:t>
            </a:r>
            <a:r>
              <a:rPr lang="en-IN" dirty="0" smtClean="0"/>
              <a:t>. </a:t>
            </a:r>
          </a:p>
          <a:p>
            <a:r>
              <a:rPr lang="en-IN" dirty="0"/>
              <a:t>Three common data </a:t>
            </a:r>
            <a:r>
              <a:rPr lang="en-IN" dirty="0" smtClean="0"/>
              <a:t>pre-processing </a:t>
            </a:r>
            <a:r>
              <a:rPr lang="en-IN" dirty="0"/>
              <a:t>steps are </a:t>
            </a:r>
            <a:r>
              <a:rPr lang="en-IN" dirty="0" smtClean="0"/>
              <a:t>formatting</a:t>
            </a:r>
            <a:r>
              <a:rPr lang="en-IN" dirty="0"/>
              <a:t>, cleaning and </a:t>
            </a:r>
            <a:r>
              <a:rPr lang="en-IN" dirty="0" smtClean="0"/>
              <a:t>sampling</a:t>
            </a:r>
          </a:p>
          <a:p>
            <a:r>
              <a:rPr lang="en-IN" b="1" dirty="0"/>
              <a:t>Formatting</a:t>
            </a:r>
            <a:r>
              <a:rPr lang="en-IN" dirty="0"/>
              <a:t>: The data you have selected may not be in a format that is suitable for you to work with. The data may be in a relational database and you would like it in a flat file, or the data may be in a proprietary file format and you would like it in a relational database or a text file.</a:t>
            </a:r>
          </a:p>
          <a:p>
            <a:endParaRPr lang="en-IN" dirty="0"/>
          </a:p>
        </p:txBody>
      </p:sp>
      <p:sp>
        <p:nvSpPr>
          <p:cNvPr id="4" name="Date Placeholder 3"/>
          <p:cNvSpPr>
            <a:spLocks noGrp="1"/>
          </p:cNvSpPr>
          <p:nvPr>
            <p:ph type="dt" sz="half" idx="10"/>
          </p:nvPr>
        </p:nvSpPr>
        <p:spPr/>
        <p:txBody>
          <a:bodyPr/>
          <a:lstStyle/>
          <a:p>
            <a:pPr eaLnBrk="1" latinLnBrk="0" hangingPunct="1"/>
            <a:fld id="{54BEE087-D806-40BC-A9B9-A1747F649BC9}" type="datetime1">
              <a:rPr lang="en-US" smtClean="0"/>
              <a:pPr eaLnBrk="1" latinLnBrk="0" hangingPunct="1"/>
              <a:t>7/18/2017</a:t>
            </a:fld>
            <a:endParaRPr lang="en-US" dirty="0"/>
          </a:p>
        </p:txBody>
      </p:sp>
      <p:sp>
        <p:nvSpPr>
          <p:cNvPr id="5" name="Slide Number Placeholder 4"/>
          <p:cNvSpPr>
            <a:spLocks noGrp="1"/>
          </p:cNvSpPr>
          <p:nvPr>
            <p:ph type="sldNum" sz="quarter" idx="12"/>
          </p:nvPr>
        </p:nvSpPr>
        <p:spPr/>
        <p:txBody>
          <a:bodyPr/>
          <a:lstStyle/>
          <a:p>
            <a:fld id="{F0C94032-CD4C-4C25-B0C2-CEC720522D92}" type="slidenum">
              <a:rPr kumimoji="0" lang="en-US" smtClean="0"/>
              <a:pPr/>
              <a:t>53</a:t>
            </a:fld>
            <a:endParaRPr kumimoji="0" lang="en-US" dirty="0">
              <a:solidFill>
                <a:srgbClr val="FFFFFF"/>
              </a:solidFill>
            </a:endParaRPr>
          </a:p>
        </p:txBody>
      </p:sp>
      <p:sp>
        <p:nvSpPr>
          <p:cNvPr id="6" name="Footer Placeholder 5"/>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6354275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a:t>
            </a:r>
            <a:endParaRPr lang="en-IN" dirty="0"/>
          </a:p>
        </p:txBody>
      </p:sp>
      <p:sp>
        <p:nvSpPr>
          <p:cNvPr id="3" name="Content Placeholder 2"/>
          <p:cNvSpPr>
            <a:spLocks noGrp="1"/>
          </p:cNvSpPr>
          <p:nvPr>
            <p:ph idx="1"/>
          </p:nvPr>
        </p:nvSpPr>
        <p:spPr/>
        <p:txBody>
          <a:bodyPr>
            <a:normAutofit lnSpcReduction="10000"/>
          </a:bodyPr>
          <a:lstStyle/>
          <a:p>
            <a:r>
              <a:rPr lang="en-IN" b="1" dirty="0"/>
              <a:t>Cleaning</a:t>
            </a:r>
            <a:r>
              <a:rPr lang="en-IN" dirty="0"/>
              <a:t>: Cleaning data is the removal or fixing of missing data. </a:t>
            </a:r>
            <a:endParaRPr lang="en-IN" dirty="0" smtClean="0"/>
          </a:p>
          <a:p>
            <a:r>
              <a:rPr lang="en-IN" dirty="0" smtClean="0"/>
              <a:t>There </a:t>
            </a:r>
            <a:r>
              <a:rPr lang="en-IN" dirty="0"/>
              <a:t>may be data instances that are incomplete and do not carry the data you believe you need to address the problem. </a:t>
            </a:r>
            <a:endParaRPr lang="en-IN" dirty="0" smtClean="0"/>
          </a:p>
          <a:p>
            <a:r>
              <a:rPr lang="en-IN" dirty="0" smtClean="0"/>
              <a:t>These </a:t>
            </a:r>
            <a:r>
              <a:rPr lang="en-IN" dirty="0"/>
              <a:t>instances may need to be removed</a:t>
            </a:r>
            <a:r>
              <a:rPr lang="en-IN" dirty="0" smtClean="0"/>
              <a:t>.</a:t>
            </a:r>
          </a:p>
          <a:p>
            <a:r>
              <a:rPr lang="en-IN" dirty="0" smtClean="0"/>
              <a:t> </a:t>
            </a:r>
            <a:r>
              <a:rPr lang="en-IN" dirty="0"/>
              <a:t>Additionally, there may be sensitive information in some of the attributes and these attributes may need to be anonymized or removed from the data entirely.</a:t>
            </a:r>
          </a:p>
          <a:p>
            <a:endParaRPr lang="en-IN" dirty="0"/>
          </a:p>
        </p:txBody>
      </p:sp>
      <p:sp>
        <p:nvSpPr>
          <p:cNvPr id="4" name="Date Placeholder 3"/>
          <p:cNvSpPr>
            <a:spLocks noGrp="1"/>
          </p:cNvSpPr>
          <p:nvPr>
            <p:ph type="dt" sz="half" idx="10"/>
          </p:nvPr>
        </p:nvSpPr>
        <p:spPr/>
        <p:txBody>
          <a:bodyPr/>
          <a:lstStyle/>
          <a:p>
            <a:pPr eaLnBrk="1" latinLnBrk="0" hangingPunct="1"/>
            <a:fld id="{6CEF90E5-67ED-4280-8B83-FF580EDC278C}" type="datetime1">
              <a:rPr lang="en-US" smtClean="0"/>
              <a:pPr eaLnBrk="1" latinLnBrk="0" hangingPunct="1"/>
              <a:t>7/18/2017</a:t>
            </a:fld>
            <a:endParaRPr lang="en-US" dirty="0"/>
          </a:p>
        </p:txBody>
      </p:sp>
      <p:sp>
        <p:nvSpPr>
          <p:cNvPr id="5" name="Slide Number Placeholder 4"/>
          <p:cNvSpPr>
            <a:spLocks noGrp="1"/>
          </p:cNvSpPr>
          <p:nvPr>
            <p:ph type="sldNum" sz="quarter" idx="12"/>
          </p:nvPr>
        </p:nvSpPr>
        <p:spPr/>
        <p:txBody>
          <a:bodyPr/>
          <a:lstStyle/>
          <a:p>
            <a:fld id="{F0C94032-CD4C-4C25-B0C2-CEC720522D92}" type="slidenum">
              <a:rPr kumimoji="0" lang="en-US" smtClean="0"/>
              <a:pPr/>
              <a:t>54</a:t>
            </a:fld>
            <a:endParaRPr kumimoji="0" lang="en-US" dirty="0">
              <a:solidFill>
                <a:srgbClr val="FFFFFF"/>
              </a:solidFill>
            </a:endParaRPr>
          </a:p>
        </p:txBody>
      </p:sp>
      <p:sp>
        <p:nvSpPr>
          <p:cNvPr id="6" name="Footer Placeholder 5"/>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36810224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a:t>
            </a:r>
            <a:endParaRPr lang="en-IN" dirty="0"/>
          </a:p>
        </p:txBody>
      </p:sp>
      <p:sp>
        <p:nvSpPr>
          <p:cNvPr id="3" name="Content Placeholder 2"/>
          <p:cNvSpPr>
            <a:spLocks noGrp="1"/>
          </p:cNvSpPr>
          <p:nvPr>
            <p:ph idx="1"/>
          </p:nvPr>
        </p:nvSpPr>
        <p:spPr/>
        <p:txBody>
          <a:bodyPr/>
          <a:lstStyle/>
          <a:p>
            <a:r>
              <a:rPr lang="en-IN" b="1" dirty="0"/>
              <a:t>Sampling</a:t>
            </a:r>
            <a:r>
              <a:rPr lang="en-IN" dirty="0"/>
              <a:t>: There may be far more selected data available than you need to work with</a:t>
            </a:r>
            <a:r>
              <a:rPr lang="en-IN" dirty="0" smtClean="0"/>
              <a:t>.</a:t>
            </a:r>
          </a:p>
          <a:p>
            <a:r>
              <a:rPr lang="en-IN" dirty="0" smtClean="0"/>
              <a:t> </a:t>
            </a:r>
            <a:r>
              <a:rPr lang="en-IN" dirty="0"/>
              <a:t>More data can result in much longer running times for algorithms and larger computational and memory requirements. </a:t>
            </a:r>
            <a:endParaRPr lang="en-IN" dirty="0" smtClean="0"/>
          </a:p>
          <a:p>
            <a:r>
              <a:rPr lang="en-IN" dirty="0" smtClean="0"/>
              <a:t>You </a:t>
            </a:r>
            <a:r>
              <a:rPr lang="en-IN" dirty="0"/>
              <a:t>can take a smaller representative sample of the selected data that may be much faster for exploring and prototyping solutions before considering the whole dataset.</a:t>
            </a:r>
          </a:p>
          <a:p>
            <a:endParaRPr lang="en-IN" dirty="0"/>
          </a:p>
        </p:txBody>
      </p:sp>
      <p:sp>
        <p:nvSpPr>
          <p:cNvPr id="4" name="Date Placeholder 3"/>
          <p:cNvSpPr>
            <a:spLocks noGrp="1"/>
          </p:cNvSpPr>
          <p:nvPr>
            <p:ph type="dt" sz="half" idx="10"/>
          </p:nvPr>
        </p:nvSpPr>
        <p:spPr/>
        <p:txBody>
          <a:bodyPr/>
          <a:lstStyle/>
          <a:p>
            <a:pPr eaLnBrk="1" latinLnBrk="0" hangingPunct="1"/>
            <a:fld id="{A829F828-6A59-4998-B125-1884455DF278}" type="datetime1">
              <a:rPr lang="en-US" smtClean="0"/>
              <a:pPr eaLnBrk="1" latinLnBrk="0" hangingPunct="1"/>
              <a:t>7/18/2017</a:t>
            </a:fld>
            <a:endParaRPr lang="en-US" dirty="0"/>
          </a:p>
        </p:txBody>
      </p:sp>
      <p:sp>
        <p:nvSpPr>
          <p:cNvPr id="5" name="Slide Number Placeholder 4"/>
          <p:cNvSpPr>
            <a:spLocks noGrp="1"/>
          </p:cNvSpPr>
          <p:nvPr>
            <p:ph type="sldNum" sz="quarter" idx="12"/>
          </p:nvPr>
        </p:nvSpPr>
        <p:spPr/>
        <p:txBody>
          <a:bodyPr/>
          <a:lstStyle/>
          <a:p>
            <a:fld id="{F0C94032-CD4C-4C25-B0C2-CEC720522D92}" type="slidenum">
              <a:rPr kumimoji="0" lang="en-US" smtClean="0"/>
              <a:pPr/>
              <a:t>55</a:t>
            </a:fld>
            <a:endParaRPr kumimoji="0" lang="en-US" dirty="0">
              <a:solidFill>
                <a:srgbClr val="FFFFFF"/>
              </a:solidFill>
            </a:endParaRPr>
          </a:p>
        </p:txBody>
      </p:sp>
      <p:sp>
        <p:nvSpPr>
          <p:cNvPr id="6" name="Footer Placeholder 5"/>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9665911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a:t>
            </a:r>
            <a:endParaRPr lang="en-IN" dirty="0"/>
          </a:p>
        </p:txBody>
      </p:sp>
      <p:sp>
        <p:nvSpPr>
          <p:cNvPr id="3" name="Content Placeholder 2"/>
          <p:cNvSpPr>
            <a:spLocks noGrp="1"/>
          </p:cNvSpPr>
          <p:nvPr>
            <p:ph idx="1"/>
          </p:nvPr>
        </p:nvSpPr>
        <p:spPr/>
        <p:txBody>
          <a:bodyPr/>
          <a:lstStyle/>
          <a:p>
            <a:r>
              <a:rPr lang="en-IN" dirty="0"/>
              <a:t>It is very likely that the machine learning tools you use on the data will influence the </a:t>
            </a:r>
            <a:r>
              <a:rPr lang="en-IN" dirty="0" smtClean="0"/>
              <a:t>pre-processing </a:t>
            </a:r>
            <a:r>
              <a:rPr lang="en-IN" dirty="0"/>
              <a:t>you will be required to perform. </a:t>
            </a:r>
            <a:endParaRPr lang="en-IN" dirty="0" smtClean="0"/>
          </a:p>
          <a:p>
            <a:pPr marL="0" indent="0">
              <a:buNone/>
            </a:pPr>
            <a:r>
              <a:rPr lang="en-IN" dirty="0"/>
              <a:t> </a:t>
            </a:r>
            <a:r>
              <a:rPr lang="en-IN" dirty="0" smtClean="0"/>
              <a:t>   We will </a:t>
            </a:r>
            <a:r>
              <a:rPr lang="en-IN" dirty="0"/>
              <a:t>likely revisit this </a:t>
            </a:r>
            <a:r>
              <a:rPr lang="en-IN" dirty="0" smtClean="0"/>
              <a:t>step</a:t>
            </a:r>
            <a:endParaRPr lang="en-IN" dirty="0"/>
          </a:p>
        </p:txBody>
      </p:sp>
      <p:sp>
        <p:nvSpPr>
          <p:cNvPr id="4" name="Date Placeholder 3"/>
          <p:cNvSpPr>
            <a:spLocks noGrp="1"/>
          </p:cNvSpPr>
          <p:nvPr>
            <p:ph type="dt" sz="half" idx="10"/>
          </p:nvPr>
        </p:nvSpPr>
        <p:spPr/>
        <p:txBody>
          <a:bodyPr/>
          <a:lstStyle/>
          <a:p>
            <a:pPr eaLnBrk="1" latinLnBrk="0" hangingPunct="1"/>
            <a:fld id="{AD7EA89F-761F-475D-9971-BB3A9D5A358E}" type="datetime1">
              <a:rPr lang="en-US" smtClean="0"/>
              <a:pPr eaLnBrk="1" latinLnBrk="0" hangingPunct="1"/>
              <a:t>7/18/2017</a:t>
            </a:fld>
            <a:endParaRPr lang="en-US" dirty="0"/>
          </a:p>
        </p:txBody>
      </p:sp>
      <p:sp>
        <p:nvSpPr>
          <p:cNvPr id="5" name="Slide Number Placeholder 4"/>
          <p:cNvSpPr>
            <a:spLocks noGrp="1"/>
          </p:cNvSpPr>
          <p:nvPr>
            <p:ph type="sldNum" sz="quarter" idx="12"/>
          </p:nvPr>
        </p:nvSpPr>
        <p:spPr/>
        <p:txBody>
          <a:bodyPr/>
          <a:lstStyle/>
          <a:p>
            <a:fld id="{F0C94032-CD4C-4C25-B0C2-CEC720522D92}" type="slidenum">
              <a:rPr kumimoji="0" lang="en-US" smtClean="0"/>
              <a:pPr/>
              <a:t>56</a:t>
            </a:fld>
            <a:endParaRPr kumimoji="0" lang="en-US" dirty="0">
              <a:solidFill>
                <a:srgbClr val="FFFFFF"/>
              </a:solidFill>
            </a:endParaRPr>
          </a:p>
        </p:txBody>
      </p:sp>
      <p:sp>
        <p:nvSpPr>
          <p:cNvPr id="6" name="Footer Placeholder 5"/>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10835790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Step 3: Transform Data</a:t>
            </a:r>
            <a:br>
              <a:rPr lang="en-IN" b="1" dirty="0"/>
            </a:br>
            <a:endParaRPr lang="en-IN" dirty="0"/>
          </a:p>
        </p:txBody>
      </p:sp>
      <p:sp>
        <p:nvSpPr>
          <p:cNvPr id="3" name="Content Placeholder 2"/>
          <p:cNvSpPr>
            <a:spLocks noGrp="1"/>
          </p:cNvSpPr>
          <p:nvPr>
            <p:ph idx="1"/>
          </p:nvPr>
        </p:nvSpPr>
        <p:spPr/>
        <p:txBody>
          <a:bodyPr/>
          <a:lstStyle/>
          <a:p>
            <a:r>
              <a:rPr lang="en-IN" dirty="0"/>
              <a:t>The final step is to transform the process data. </a:t>
            </a:r>
            <a:endParaRPr lang="en-IN" dirty="0" smtClean="0"/>
          </a:p>
          <a:p>
            <a:r>
              <a:rPr lang="en-IN" dirty="0" smtClean="0"/>
              <a:t>The </a:t>
            </a:r>
            <a:r>
              <a:rPr lang="en-IN" dirty="0"/>
              <a:t>specific algorithm you are working with and the knowledge of the problem domain will influence this step </a:t>
            </a:r>
          </a:p>
          <a:p>
            <a:r>
              <a:rPr lang="en-IN" dirty="0" smtClean="0"/>
              <a:t> </a:t>
            </a:r>
            <a:r>
              <a:rPr lang="en-IN" dirty="0"/>
              <a:t>Y</a:t>
            </a:r>
            <a:r>
              <a:rPr lang="en-IN" dirty="0" smtClean="0"/>
              <a:t>ou </a:t>
            </a:r>
            <a:r>
              <a:rPr lang="en-IN" dirty="0"/>
              <a:t>will very likely have </a:t>
            </a:r>
            <a:r>
              <a:rPr lang="en-IN" dirty="0" smtClean="0"/>
              <a:t>different </a:t>
            </a:r>
            <a:r>
              <a:rPr lang="en-IN" dirty="0"/>
              <a:t>transformations of your </a:t>
            </a:r>
            <a:r>
              <a:rPr lang="en-IN" dirty="0" smtClean="0"/>
              <a:t>pre-processed </a:t>
            </a:r>
            <a:r>
              <a:rPr lang="en-IN" dirty="0"/>
              <a:t>data as you work on your problem.</a:t>
            </a:r>
          </a:p>
        </p:txBody>
      </p:sp>
      <p:sp>
        <p:nvSpPr>
          <p:cNvPr id="4" name="Date Placeholder 3"/>
          <p:cNvSpPr>
            <a:spLocks noGrp="1"/>
          </p:cNvSpPr>
          <p:nvPr>
            <p:ph type="dt" sz="half" idx="10"/>
          </p:nvPr>
        </p:nvSpPr>
        <p:spPr/>
        <p:txBody>
          <a:bodyPr/>
          <a:lstStyle/>
          <a:p>
            <a:pPr eaLnBrk="1" latinLnBrk="0" hangingPunct="1"/>
            <a:fld id="{5613A9A2-76ED-4455-9FA7-7528EF76264A}" type="datetime1">
              <a:rPr lang="en-US" smtClean="0"/>
              <a:pPr eaLnBrk="1" latinLnBrk="0" hangingPunct="1"/>
              <a:t>7/18/2017</a:t>
            </a:fld>
            <a:endParaRPr lang="en-US" dirty="0"/>
          </a:p>
        </p:txBody>
      </p:sp>
      <p:sp>
        <p:nvSpPr>
          <p:cNvPr id="5" name="Slide Number Placeholder 4"/>
          <p:cNvSpPr>
            <a:spLocks noGrp="1"/>
          </p:cNvSpPr>
          <p:nvPr>
            <p:ph type="sldNum" sz="quarter" idx="12"/>
          </p:nvPr>
        </p:nvSpPr>
        <p:spPr/>
        <p:txBody>
          <a:bodyPr/>
          <a:lstStyle/>
          <a:p>
            <a:fld id="{F0C94032-CD4C-4C25-B0C2-CEC720522D92}" type="slidenum">
              <a:rPr kumimoji="0" lang="en-US" smtClean="0"/>
              <a:pPr/>
              <a:t>57</a:t>
            </a:fld>
            <a:endParaRPr kumimoji="0" lang="en-US" dirty="0">
              <a:solidFill>
                <a:srgbClr val="FFFFFF"/>
              </a:solidFill>
            </a:endParaRPr>
          </a:p>
        </p:txBody>
      </p:sp>
      <p:sp>
        <p:nvSpPr>
          <p:cNvPr id="6" name="Footer Placeholder 5"/>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14509507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a:t>
            </a:r>
            <a:endParaRPr lang="en-IN" dirty="0"/>
          </a:p>
        </p:txBody>
      </p:sp>
      <p:sp>
        <p:nvSpPr>
          <p:cNvPr id="3" name="Content Placeholder 2"/>
          <p:cNvSpPr>
            <a:spLocks noGrp="1"/>
          </p:cNvSpPr>
          <p:nvPr>
            <p:ph idx="1"/>
          </p:nvPr>
        </p:nvSpPr>
        <p:spPr/>
        <p:txBody>
          <a:bodyPr/>
          <a:lstStyle/>
          <a:p>
            <a:r>
              <a:rPr lang="en-IN" dirty="0"/>
              <a:t>Three common data transformations are </a:t>
            </a:r>
            <a:endParaRPr lang="en-IN" dirty="0" smtClean="0"/>
          </a:p>
          <a:p>
            <a:r>
              <a:rPr lang="en-IN" dirty="0" smtClean="0"/>
              <a:t>Scaling</a:t>
            </a:r>
            <a:endParaRPr lang="en-IN" dirty="0"/>
          </a:p>
          <a:p>
            <a:r>
              <a:rPr lang="en-IN" dirty="0" smtClean="0"/>
              <a:t> </a:t>
            </a:r>
            <a:r>
              <a:rPr lang="en-IN" dirty="0"/>
              <a:t>attribute decompositions </a:t>
            </a:r>
            <a:endParaRPr lang="en-IN" dirty="0" smtClean="0"/>
          </a:p>
          <a:p>
            <a:r>
              <a:rPr lang="en-IN" dirty="0" smtClean="0"/>
              <a:t> </a:t>
            </a:r>
            <a:r>
              <a:rPr lang="en-IN" dirty="0"/>
              <a:t>attribute </a:t>
            </a:r>
            <a:r>
              <a:rPr lang="en-IN" dirty="0" smtClean="0"/>
              <a:t>aggregations . This </a:t>
            </a:r>
            <a:r>
              <a:rPr lang="en-IN" dirty="0"/>
              <a:t>step is also referred to as feature engineering.</a:t>
            </a:r>
          </a:p>
        </p:txBody>
      </p:sp>
      <p:sp>
        <p:nvSpPr>
          <p:cNvPr id="4" name="Date Placeholder 3"/>
          <p:cNvSpPr>
            <a:spLocks noGrp="1"/>
          </p:cNvSpPr>
          <p:nvPr>
            <p:ph type="dt" sz="half" idx="10"/>
          </p:nvPr>
        </p:nvSpPr>
        <p:spPr/>
        <p:txBody>
          <a:bodyPr/>
          <a:lstStyle/>
          <a:p>
            <a:pPr eaLnBrk="1" latinLnBrk="0" hangingPunct="1"/>
            <a:fld id="{6FA094C6-8EAF-436D-A97F-A087FAC7C9C0}" type="datetime1">
              <a:rPr lang="en-US" smtClean="0"/>
              <a:pPr eaLnBrk="1" latinLnBrk="0" hangingPunct="1"/>
              <a:t>7/18/2017</a:t>
            </a:fld>
            <a:endParaRPr lang="en-US" dirty="0"/>
          </a:p>
        </p:txBody>
      </p:sp>
      <p:sp>
        <p:nvSpPr>
          <p:cNvPr id="5" name="Slide Number Placeholder 4"/>
          <p:cNvSpPr>
            <a:spLocks noGrp="1"/>
          </p:cNvSpPr>
          <p:nvPr>
            <p:ph type="sldNum" sz="quarter" idx="12"/>
          </p:nvPr>
        </p:nvSpPr>
        <p:spPr/>
        <p:txBody>
          <a:bodyPr/>
          <a:lstStyle/>
          <a:p>
            <a:fld id="{F0C94032-CD4C-4C25-B0C2-CEC720522D92}" type="slidenum">
              <a:rPr kumimoji="0" lang="en-US" smtClean="0"/>
              <a:pPr/>
              <a:t>58</a:t>
            </a:fld>
            <a:endParaRPr kumimoji="0" lang="en-US" dirty="0">
              <a:solidFill>
                <a:srgbClr val="FFFFFF"/>
              </a:solidFill>
            </a:endParaRPr>
          </a:p>
        </p:txBody>
      </p:sp>
      <p:sp>
        <p:nvSpPr>
          <p:cNvPr id="6" name="Footer Placeholder 5"/>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400134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a:t>
            </a:r>
            <a:endParaRPr lang="en-IN" dirty="0"/>
          </a:p>
        </p:txBody>
      </p:sp>
      <p:sp>
        <p:nvSpPr>
          <p:cNvPr id="3" name="Content Placeholder 2"/>
          <p:cNvSpPr>
            <a:spLocks noGrp="1"/>
          </p:cNvSpPr>
          <p:nvPr>
            <p:ph idx="1"/>
          </p:nvPr>
        </p:nvSpPr>
        <p:spPr/>
        <p:txBody>
          <a:bodyPr>
            <a:normAutofit lnSpcReduction="10000"/>
          </a:bodyPr>
          <a:lstStyle/>
          <a:p>
            <a:r>
              <a:rPr lang="en-IN" b="1" dirty="0"/>
              <a:t>Scaling</a:t>
            </a:r>
            <a:r>
              <a:rPr lang="en-IN" dirty="0"/>
              <a:t>: The </a:t>
            </a:r>
            <a:r>
              <a:rPr lang="en-IN" dirty="0" smtClean="0"/>
              <a:t>pre-processed </a:t>
            </a:r>
            <a:r>
              <a:rPr lang="en-IN" dirty="0"/>
              <a:t>data may contain attributes with a mixtures of scales for various quantities such as dollars, kilograms and sales volume</a:t>
            </a:r>
            <a:r>
              <a:rPr lang="en-IN" dirty="0" smtClean="0"/>
              <a:t>.</a:t>
            </a:r>
          </a:p>
          <a:p>
            <a:r>
              <a:rPr lang="en-IN" dirty="0" smtClean="0"/>
              <a:t> </a:t>
            </a:r>
            <a:r>
              <a:rPr lang="en-IN" dirty="0"/>
              <a:t>Many machine learning methods like data attributes to have the same scale such as between 0 and 1 for the smallest and largest value for a given feature. </a:t>
            </a:r>
            <a:endParaRPr lang="en-IN" dirty="0" smtClean="0"/>
          </a:p>
          <a:p>
            <a:r>
              <a:rPr lang="en-IN" dirty="0" smtClean="0"/>
              <a:t>Consider </a:t>
            </a:r>
            <a:r>
              <a:rPr lang="en-IN" dirty="0"/>
              <a:t>any feature scaling you may need to perform.</a:t>
            </a:r>
          </a:p>
          <a:p>
            <a:endParaRPr lang="en-IN" dirty="0"/>
          </a:p>
        </p:txBody>
      </p:sp>
      <p:sp>
        <p:nvSpPr>
          <p:cNvPr id="4" name="Date Placeholder 3"/>
          <p:cNvSpPr>
            <a:spLocks noGrp="1"/>
          </p:cNvSpPr>
          <p:nvPr>
            <p:ph type="dt" sz="half" idx="10"/>
          </p:nvPr>
        </p:nvSpPr>
        <p:spPr/>
        <p:txBody>
          <a:bodyPr/>
          <a:lstStyle/>
          <a:p>
            <a:pPr eaLnBrk="1" latinLnBrk="0" hangingPunct="1"/>
            <a:fld id="{F460997A-FA94-4C5E-BB20-0364240CB829}" type="datetime1">
              <a:rPr lang="en-US" smtClean="0"/>
              <a:pPr eaLnBrk="1" latinLnBrk="0" hangingPunct="1"/>
              <a:t>7/18/2017</a:t>
            </a:fld>
            <a:endParaRPr lang="en-US" dirty="0"/>
          </a:p>
        </p:txBody>
      </p:sp>
      <p:sp>
        <p:nvSpPr>
          <p:cNvPr id="5" name="Slide Number Placeholder 4"/>
          <p:cNvSpPr>
            <a:spLocks noGrp="1"/>
          </p:cNvSpPr>
          <p:nvPr>
            <p:ph type="sldNum" sz="quarter" idx="12"/>
          </p:nvPr>
        </p:nvSpPr>
        <p:spPr/>
        <p:txBody>
          <a:bodyPr/>
          <a:lstStyle/>
          <a:p>
            <a:fld id="{F0C94032-CD4C-4C25-B0C2-CEC720522D92}" type="slidenum">
              <a:rPr kumimoji="0" lang="en-US" smtClean="0"/>
              <a:pPr/>
              <a:t>59</a:t>
            </a:fld>
            <a:endParaRPr kumimoji="0" lang="en-US" dirty="0">
              <a:solidFill>
                <a:srgbClr val="FFFFFF"/>
              </a:solidFill>
            </a:endParaRPr>
          </a:p>
        </p:txBody>
      </p:sp>
      <p:sp>
        <p:nvSpPr>
          <p:cNvPr id="6" name="Footer Placeholder 5"/>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3349311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is…</a:t>
            </a:r>
            <a:endParaRPr lang="en-US" dirty="0"/>
          </a:p>
        </p:txBody>
      </p:sp>
      <p:sp>
        <p:nvSpPr>
          <p:cNvPr id="4" name="Rectangle 3"/>
          <p:cNvSpPr/>
          <p:nvPr/>
        </p:nvSpPr>
        <p:spPr>
          <a:xfrm>
            <a:off x="539269" y="2106008"/>
            <a:ext cx="8294287" cy="830997"/>
          </a:xfrm>
          <a:prstGeom prst="rect">
            <a:avLst/>
          </a:prstGeom>
        </p:spPr>
        <p:txBody>
          <a:bodyPr wrap="square">
            <a:spAutoFit/>
          </a:bodyPr>
          <a:lstStyle/>
          <a:p>
            <a:r>
              <a:rPr lang="en-US" sz="2400" dirty="0" smtClean="0"/>
              <a:t>Machine </a:t>
            </a:r>
            <a:r>
              <a:rPr lang="en-US" sz="2400" dirty="0"/>
              <a:t>learning is about predicting the future based on the past</a:t>
            </a:r>
            <a:r>
              <a:rPr lang="en-US" sz="2400" dirty="0" smtClean="0"/>
              <a:t>.</a:t>
            </a:r>
          </a:p>
          <a:p>
            <a:r>
              <a:rPr lang="tr-TR" sz="2400" dirty="0">
                <a:solidFill>
                  <a:schemeClr val="tx2"/>
                </a:solidFill>
              </a:rPr>
              <a:t>					-- </a:t>
            </a:r>
            <a:r>
              <a:rPr lang="tr-TR" sz="2400" dirty="0" smtClean="0">
                <a:solidFill>
                  <a:schemeClr val="tx2"/>
                </a:solidFill>
              </a:rPr>
              <a:t>Hal </a:t>
            </a:r>
            <a:r>
              <a:rPr lang="tr-TR" sz="2400" dirty="0" err="1" smtClean="0">
                <a:solidFill>
                  <a:schemeClr val="tx2"/>
                </a:solidFill>
              </a:rPr>
              <a:t>Daume</a:t>
            </a:r>
            <a:r>
              <a:rPr lang="tr-TR" sz="2400" dirty="0" smtClean="0">
                <a:solidFill>
                  <a:schemeClr val="tx2"/>
                </a:solidFill>
              </a:rPr>
              <a:t> III</a:t>
            </a:r>
            <a:endParaRPr lang="tr-TR" sz="2400" dirty="0">
              <a:solidFill>
                <a:schemeClr val="tx2"/>
              </a:solidFill>
            </a:endParaRPr>
          </a:p>
        </p:txBody>
      </p:sp>
      <p:sp>
        <p:nvSpPr>
          <p:cNvPr id="5" name="Rectangle 4"/>
          <p:cNvSpPr/>
          <p:nvPr/>
        </p:nvSpPr>
        <p:spPr>
          <a:xfrm>
            <a:off x="324561" y="4162777"/>
            <a:ext cx="1297640" cy="2074333"/>
          </a:xfrm>
          <a:prstGeom prst="rect">
            <a:avLst/>
          </a:prstGeom>
          <a:noFill/>
          <a:ln w="381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13854" y="4655446"/>
            <a:ext cx="1308346" cy="954107"/>
          </a:xfrm>
          <a:prstGeom prst="rect">
            <a:avLst/>
          </a:prstGeom>
          <a:noFill/>
        </p:spPr>
        <p:txBody>
          <a:bodyPr wrap="none" rtlCol="0">
            <a:spAutoFit/>
          </a:bodyPr>
          <a:lstStyle/>
          <a:p>
            <a:pPr algn="ctr"/>
            <a:r>
              <a:rPr lang="en-US" sz="2800" dirty="0" smtClean="0"/>
              <a:t>Training</a:t>
            </a:r>
          </a:p>
          <a:p>
            <a:pPr algn="ctr"/>
            <a:r>
              <a:rPr lang="en-US" sz="2800" dirty="0" smtClean="0"/>
              <a:t>Data</a:t>
            </a:r>
            <a:endParaRPr lang="en-US" sz="2800" dirty="0"/>
          </a:p>
        </p:txBody>
      </p:sp>
      <p:sp>
        <p:nvSpPr>
          <p:cNvPr id="7" name="TextBox 6"/>
          <p:cNvSpPr txBox="1"/>
          <p:nvPr/>
        </p:nvSpPr>
        <p:spPr>
          <a:xfrm rot="19287826">
            <a:off x="1648475" y="4111748"/>
            <a:ext cx="925078" cy="523220"/>
          </a:xfrm>
          <a:prstGeom prst="rect">
            <a:avLst/>
          </a:prstGeom>
          <a:noFill/>
        </p:spPr>
        <p:txBody>
          <a:bodyPr wrap="none" rtlCol="0">
            <a:spAutoFit/>
          </a:bodyPr>
          <a:lstStyle/>
          <a:p>
            <a:r>
              <a:rPr lang="en-US" sz="2800" dirty="0" smtClean="0"/>
              <a:t>learn</a:t>
            </a:r>
            <a:endParaRPr lang="en-US" sz="2800" dirty="0"/>
          </a:p>
        </p:txBody>
      </p:sp>
      <p:sp>
        <p:nvSpPr>
          <p:cNvPr id="9" name="Oval 8"/>
          <p:cNvSpPr/>
          <p:nvPr/>
        </p:nvSpPr>
        <p:spPr>
          <a:xfrm>
            <a:off x="2511793" y="4473223"/>
            <a:ext cx="1518033" cy="1354666"/>
          </a:xfrm>
          <a:prstGeom prst="ellipse">
            <a:avLst/>
          </a:prstGeom>
          <a:no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TextBox 9"/>
          <p:cNvSpPr txBox="1"/>
          <p:nvPr/>
        </p:nvSpPr>
        <p:spPr>
          <a:xfrm>
            <a:off x="2723459" y="4706779"/>
            <a:ext cx="1306367" cy="830997"/>
          </a:xfrm>
          <a:prstGeom prst="rect">
            <a:avLst/>
          </a:prstGeom>
          <a:noFill/>
        </p:spPr>
        <p:txBody>
          <a:bodyPr wrap="none" rtlCol="0">
            <a:spAutoFit/>
          </a:bodyPr>
          <a:lstStyle/>
          <a:p>
            <a:r>
              <a:rPr lang="en-US" sz="2400" dirty="0" smtClean="0"/>
              <a:t>model/</a:t>
            </a:r>
          </a:p>
          <a:p>
            <a:r>
              <a:rPr lang="en-US" sz="2400" dirty="0" smtClean="0"/>
              <a:t>predictor</a:t>
            </a:r>
            <a:endParaRPr lang="en-US" sz="2400" dirty="0"/>
          </a:p>
        </p:txBody>
      </p:sp>
      <p:sp>
        <p:nvSpPr>
          <p:cNvPr id="11" name="TextBox 10"/>
          <p:cNvSpPr txBox="1"/>
          <p:nvPr/>
        </p:nvSpPr>
        <p:spPr>
          <a:xfrm>
            <a:off x="539269" y="3541889"/>
            <a:ext cx="710200" cy="461665"/>
          </a:xfrm>
          <a:prstGeom prst="rect">
            <a:avLst/>
          </a:prstGeom>
          <a:noFill/>
        </p:spPr>
        <p:txBody>
          <a:bodyPr wrap="none" rtlCol="0">
            <a:spAutoFit/>
          </a:bodyPr>
          <a:lstStyle/>
          <a:p>
            <a:r>
              <a:rPr lang="en-US" sz="2400" dirty="0" smtClean="0"/>
              <a:t>past</a:t>
            </a:r>
          </a:p>
        </p:txBody>
      </p:sp>
      <p:sp>
        <p:nvSpPr>
          <p:cNvPr id="12" name="Right Arrow 11"/>
          <p:cNvSpPr/>
          <p:nvPr/>
        </p:nvSpPr>
        <p:spPr>
          <a:xfrm>
            <a:off x="1778010" y="4852049"/>
            <a:ext cx="606778" cy="570665"/>
          </a:xfrm>
          <a:prstGeom prst="rightArrow">
            <a:avLst/>
          </a:prstGeom>
          <a:solidFill>
            <a:srgbClr val="FF6600"/>
          </a:solidFill>
          <a:ln w="38100" cmpd="sng"/>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4" name="Straight Connector 13"/>
          <p:cNvCxnSpPr/>
          <p:nvPr/>
        </p:nvCxnSpPr>
        <p:spPr>
          <a:xfrm>
            <a:off x="4176891" y="3541889"/>
            <a:ext cx="0" cy="3048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rot="19287826">
            <a:off x="7931673" y="3974257"/>
            <a:ext cx="1194207" cy="523220"/>
          </a:xfrm>
          <a:prstGeom prst="rect">
            <a:avLst/>
          </a:prstGeom>
          <a:noFill/>
        </p:spPr>
        <p:txBody>
          <a:bodyPr wrap="none" rtlCol="0">
            <a:spAutoFit/>
          </a:bodyPr>
          <a:lstStyle/>
          <a:p>
            <a:r>
              <a:rPr lang="en-US" sz="2800" dirty="0" smtClean="0"/>
              <a:t>predict</a:t>
            </a:r>
            <a:endParaRPr lang="en-US" sz="2800" dirty="0"/>
          </a:p>
        </p:txBody>
      </p:sp>
      <p:sp>
        <p:nvSpPr>
          <p:cNvPr id="25" name="Oval 24"/>
          <p:cNvSpPr/>
          <p:nvPr/>
        </p:nvSpPr>
        <p:spPr>
          <a:xfrm>
            <a:off x="6485952" y="4481002"/>
            <a:ext cx="1518033" cy="1354666"/>
          </a:xfrm>
          <a:prstGeom prst="ellipse">
            <a:avLst/>
          </a:prstGeom>
          <a:no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TextBox 25"/>
          <p:cNvSpPr txBox="1"/>
          <p:nvPr/>
        </p:nvSpPr>
        <p:spPr>
          <a:xfrm>
            <a:off x="6697618" y="4714558"/>
            <a:ext cx="1306367" cy="830997"/>
          </a:xfrm>
          <a:prstGeom prst="rect">
            <a:avLst/>
          </a:prstGeom>
          <a:noFill/>
        </p:spPr>
        <p:txBody>
          <a:bodyPr wrap="none" rtlCol="0">
            <a:spAutoFit/>
          </a:bodyPr>
          <a:lstStyle/>
          <a:p>
            <a:r>
              <a:rPr lang="en-US" sz="2400" dirty="0" smtClean="0"/>
              <a:t>model/</a:t>
            </a:r>
          </a:p>
          <a:p>
            <a:r>
              <a:rPr lang="en-US" sz="2400" dirty="0" smtClean="0"/>
              <a:t>predictor</a:t>
            </a:r>
            <a:endParaRPr lang="en-US" sz="2400" dirty="0"/>
          </a:p>
        </p:txBody>
      </p:sp>
      <p:sp>
        <p:nvSpPr>
          <p:cNvPr id="27" name="TextBox 26"/>
          <p:cNvSpPr txBox="1"/>
          <p:nvPr/>
        </p:nvSpPr>
        <p:spPr>
          <a:xfrm>
            <a:off x="4586994" y="3541889"/>
            <a:ext cx="902811" cy="461665"/>
          </a:xfrm>
          <a:prstGeom prst="rect">
            <a:avLst/>
          </a:prstGeom>
          <a:noFill/>
        </p:spPr>
        <p:txBody>
          <a:bodyPr wrap="none" rtlCol="0">
            <a:spAutoFit/>
          </a:bodyPr>
          <a:lstStyle/>
          <a:p>
            <a:r>
              <a:rPr lang="en-US" sz="2400" dirty="0" smtClean="0"/>
              <a:t>future</a:t>
            </a:r>
          </a:p>
        </p:txBody>
      </p:sp>
      <p:sp>
        <p:nvSpPr>
          <p:cNvPr id="30" name="Rectangle 29"/>
          <p:cNvSpPr/>
          <p:nvPr/>
        </p:nvSpPr>
        <p:spPr>
          <a:xfrm>
            <a:off x="4394934" y="4162777"/>
            <a:ext cx="1297640" cy="2074333"/>
          </a:xfrm>
          <a:prstGeom prst="rect">
            <a:avLst/>
          </a:prstGeom>
          <a:noFill/>
          <a:ln w="381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4466543" y="4655446"/>
            <a:ext cx="1143713" cy="954107"/>
          </a:xfrm>
          <a:prstGeom prst="rect">
            <a:avLst/>
          </a:prstGeom>
          <a:noFill/>
        </p:spPr>
        <p:txBody>
          <a:bodyPr wrap="none" rtlCol="0">
            <a:spAutoFit/>
          </a:bodyPr>
          <a:lstStyle/>
          <a:p>
            <a:pPr algn="ctr"/>
            <a:r>
              <a:rPr lang="en-US" sz="2800" dirty="0" smtClean="0"/>
              <a:t>Testing</a:t>
            </a:r>
          </a:p>
          <a:p>
            <a:pPr algn="ctr"/>
            <a:r>
              <a:rPr lang="en-US" sz="2800" dirty="0" smtClean="0"/>
              <a:t>Data</a:t>
            </a:r>
            <a:endParaRPr lang="en-US" sz="2800" dirty="0"/>
          </a:p>
        </p:txBody>
      </p:sp>
      <p:sp>
        <p:nvSpPr>
          <p:cNvPr id="32" name="Right Arrow 31"/>
          <p:cNvSpPr/>
          <p:nvPr/>
        </p:nvSpPr>
        <p:spPr>
          <a:xfrm>
            <a:off x="5777251" y="4866958"/>
            <a:ext cx="606778" cy="570665"/>
          </a:xfrm>
          <a:prstGeom prst="rightArrow">
            <a:avLst/>
          </a:prstGeom>
          <a:solidFill>
            <a:srgbClr val="FF6600"/>
          </a:solidFill>
          <a:ln w="38100" cmpd="sng"/>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Right Arrow 32"/>
          <p:cNvSpPr/>
          <p:nvPr/>
        </p:nvSpPr>
        <p:spPr>
          <a:xfrm>
            <a:off x="8159270" y="4852049"/>
            <a:ext cx="606778" cy="570665"/>
          </a:xfrm>
          <a:prstGeom prst="rightArrow">
            <a:avLst/>
          </a:prstGeom>
          <a:solidFill>
            <a:srgbClr val="FF6600"/>
          </a:solidFill>
          <a:ln w="38100" cmpd="sng"/>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Date Placeholder 19"/>
          <p:cNvSpPr>
            <a:spLocks noGrp="1"/>
          </p:cNvSpPr>
          <p:nvPr>
            <p:ph type="dt" sz="half" idx="10"/>
          </p:nvPr>
        </p:nvSpPr>
        <p:spPr/>
        <p:txBody>
          <a:bodyPr/>
          <a:lstStyle/>
          <a:p>
            <a:pPr eaLnBrk="1" latinLnBrk="0" hangingPunct="1"/>
            <a:fld id="{D5FE8939-9434-4425-945C-E80DD082CEC7}" type="datetime1">
              <a:rPr lang="en-US" smtClean="0"/>
              <a:pPr eaLnBrk="1" latinLnBrk="0" hangingPunct="1"/>
              <a:t>7/18/2017</a:t>
            </a:fld>
            <a:endParaRPr lang="en-US" dirty="0"/>
          </a:p>
        </p:txBody>
      </p:sp>
      <p:sp>
        <p:nvSpPr>
          <p:cNvPr id="21" name="Slide Number Placeholder 20"/>
          <p:cNvSpPr>
            <a:spLocks noGrp="1"/>
          </p:cNvSpPr>
          <p:nvPr>
            <p:ph type="sldNum" sz="quarter" idx="12"/>
          </p:nvPr>
        </p:nvSpPr>
        <p:spPr/>
        <p:txBody>
          <a:bodyPr/>
          <a:lstStyle/>
          <a:p>
            <a:fld id="{F0C94032-CD4C-4C25-B0C2-CEC720522D92}" type="slidenum">
              <a:rPr kumimoji="0" lang="en-US" smtClean="0"/>
              <a:pPr/>
              <a:t>6</a:t>
            </a:fld>
            <a:endParaRPr kumimoji="0" lang="en-US" dirty="0">
              <a:solidFill>
                <a:srgbClr val="FFFFFF"/>
              </a:solidFill>
            </a:endParaRPr>
          </a:p>
        </p:txBody>
      </p:sp>
      <p:sp>
        <p:nvSpPr>
          <p:cNvPr id="22" name="Footer Placeholder 21"/>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70531112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a:t>
            </a:r>
            <a:endParaRPr lang="en-IN" dirty="0"/>
          </a:p>
        </p:txBody>
      </p:sp>
      <p:sp>
        <p:nvSpPr>
          <p:cNvPr id="3" name="Content Placeholder 2"/>
          <p:cNvSpPr>
            <a:spLocks noGrp="1"/>
          </p:cNvSpPr>
          <p:nvPr>
            <p:ph idx="1"/>
          </p:nvPr>
        </p:nvSpPr>
        <p:spPr/>
        <p:txBody>
          <a:bodyPr>
            <a:normAutofit lnSpcReduction="10000"/>
          </a:bodyPr>
          <a:lstStyle/>
          <a:p>
            <a:r>
              <a:rPr lang="en-IN" b="1" dirty="0"/>
              <a:t>Decomposition</a:t>
            </a:r>
            <a:r>
              <a:rPr lang="en-IN" dirty="0"/>
              <a:t>: There may be features that represent a complex concept that may be more useful to a machine learning method when split into the constituent parts. </a:t>
            </a:r>
            <a:endParaRPr lang="en-IN" dirty="0" smtClean="0"/>
          </a:p>
          <a:p>
            <a:r>
              <a:rPr lang="en-IN" dirty="0" smtClean="0"/>
              <a:t>An </a:t>
            </a:r>
            <a:r>
              <a:rPr lang="en-IN" dirty="0"/>
              <a:t>example is a date that may have day and time components that in turn could be split out further. </a:t>
            </a:r>
            <a:endParaRPr lang="en-IN" dirty="0" smtClean="0"/>
          </a:p>
          <a:p>
            <a:r>
              <a:rPr lang="en-IN" dirty="0" smtClean="0"/>
              <a:t>Perhaps </a:t>
            </a:r>
            <a:r>
              <a:rPr lang="en-IN" dirty="0"/>
              <a:t>only the hour of day is relevant to the problem being solved. </a:t>
            </a:r>
            <a:endParaRPr lang="en-IN" dirty="0" smtClean="0"/>
          </a:p>
          <a:p>
            <a:r>
              <a:rPr lang="en-IN" dirty="0" smtClean="0"/>
              <a:t>Consider </a:t>
            </a:r>
            <a:r>
              <a:rPr lang="en-IN" dirty="0"/>
              <a:t>what feature decompositions you can perform.</a:t>
            </a:r>
          </a:p>
          <a:p>
            <a:endParaRPr lang="en-IN" dirty="0"/>
          </a:p>
        </p:txBody>
      </p:sp>
      <p:sp>
        <p:nvSpPr>
          <p:cNvPr id="4" name="Date Placeholder 3"/>
          <p:cNvSpPr>
            <a:spLocks noGrp="1"/>
          </p:cNvSpPr>
          <p:nvPr>
            <p:ph type="dt" sz="half" idx="10"/>
          </p:nvPr>
        </p:nvSpPr>
        <p:spPr/>
        <p:txBody>
          <a:bodyPr/>
          <a:lstStyle/>
          <a:p>
            <a:pPr eaLnBrk="1" latinLnBrk="0" hangingPunct="1"/>
            <a:fld id="{B0EE02BB-66C1-43EB-BDB9-FF87B13FBFBB}" type="datetime1">
              <a:rPr lang="en-US" smtClean="0"/>
              <a:pPr eaLnBrk="1" latinLnBrk="0" hangingPunct="1"/>
              <a:t>7/18/2017</a:t>
            </a:fld>
            <a:endParaRPr lang="en-US" dirty="0"/>
          </a:p>
        </p:txBody>
      </p:sp>
      <p:sp>
        <p:nvSpPr>
          <p:cNvPr id="5" name="Slide Number Placeholder 4"/>
          <p:cNvSpPr>
            <a:spLocks noGrp="1"/>
          </p:cNvSpPr>
          <p:nvPr>
            <p:ph type="sldNum" sz="quarter" idx="12"/>
          </p:nvPr>
        </p:nvSpPr>
        <p:spPr/>
        <p:txBody>
          <a:bodyPr/>
          <a:lstStyle/>
          <a:p>
            <a:fld id="{F0C94032-CD4C-4C25-B0C2-CEC720522D92}" type="slidenum">
              <a:rPr kumimoji="0" lang="en-US" smtClean="0"/>
              <a:pPr/>
              <a:t>60</a:t>
            </a:fld>
            <a:endParaRPr kumimoji="0" lang="en-US" dirty="0">
              <a:solidFill>
                <a:srgbClr val="FFFFFF"/>
              </a:solidFill>
            </a:endParaRPr>
          </a:p>
        </p:txBody>
      </p:sp>
      <p:sp>
        <p:nvSpPr>
          <p:cNvPr id="6" name="Footer Placeholder 5"/>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25773788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a:t>
            </a:r>
            <a:endParaRPr lang="en-IN" dirty="0"/>
          </a:p>
        </p:txBody>
      </p:sp>
      <p:sp>
        <p:nvSpPr>
          <p:cNvPr id="3" name="Content Placeholder 2"/>
          <p:cNvSpPr>
            <a:spLocks noGrp="1"/>
          </p:cNvSpPr>
          <p:nvPr>
            <p:ph idx="1"/>
          </p:nvPr>
        </p:nvSpPr>
        <p:spPr/>
        <p:txBody>
          <a:bodyPr>
            <a:normAutofit fontScale="92500"/>
          </a:bodyPr>
          <a:lstStyle/>
          <a:p>
            <a:r>
              <a:rPr lang="en-IN" b="1" dirty="0"/>
              <a:t>Aggregation</a:t>
            </a:r>
            <a:r>
              <a:rPr lang="en-IN" dirty="0"/>
              <a:t>: There may be features that can be aggregated into a single feature that would be more meaningful to the problem you are trying to solve</a:t>
            </a:r>
            <a:r>
              <a:rPr lang="en-IN" dirty="0" smtClean="0"/>
              <a:t>.</a:t>
            </a:r>
          </a:p>
          <a:p>
            <a:r>
              <a:rPr lang="en-IN" dirty="0" smtClean="0"/>
              <a:t> </a:t>
            </a:r>
            <a:r>
              <a:rPr lang="en-IN" dirty="0"/>
              <a:t>For example, there may be a data instances for each time a customer logged into a system that could be aggregated into a count for the number of logins allowing the additional instances to be discarded</a:t>
            </a:r>
            <a:r>
              <a:rPr lang="en-IN" dirty="0" smtClean="0"/>
              <a:t>.</a:t>
            </a:r>
          </a:p>
          <a:p>
            <a:r>
              <a:rPr lang="en-IN" dirty="0" smtClean="0"/>
              <a:t> </a:t>
            </a:r>
            <a:r>
              <a:rPr lang="en-IN" dirty="0"/>
              <a:t>Consider what type of feature aggregations could perform.</a:t>
            </a:r>
          </a:p>
          <a:p>
            <a:endParaRPr lang="en-IN" dirty="0"/>
          </a:p>
        </p:txBody>
      </p:sp>
      <p:sp>
        <p:nvSpPr>
          <p:cNvPr id="4" name="Date Placeholder 3"/>
          <p:cNvSpPr>
            <a:spLocks noGrp="1"/>
          </p:cNvSpPr>
          <p:nvPr>
            <p:ph type="dt" sz="half" idx="10"/>
          </p:nvPr>
        </p:nvSpPr>
        <p:spPr/>
        <p:txBody>
          <a:bodyPr/>
          <a:lstStyle/>
          <a:p>
            <a:pPr eaLnBrk="1" latinLnBrk="0" hangingPunct="1"/>
            <a:fld id="{E5A790E2-0E56-49A1-826F-04D8A2F2C1DB}" type="datetime1">
              <a:rPr lang="en-US" smtClean="0"/>
              <a:pPr eaLnBrk="1" latinLnBrk="0" hangingPunct="1"/>
              <a:t>7/18/2017</a:t>
            </a:fld>
            <a:endParaRPr lang="en-US" dirty="0"/>
          </a:p>
        </p:txBody>
      </p:sp>
      <p:sp>
        <p:nvSpPr>
          <p:cNvPr id="5" name="Slide Number Placeholder 4"/>
          <p:cNvSpPr>
            <a:spLocks noGrp="1"/>
          </p:cNvSpPr>
          <p:nvPr>
            <p:ph type="sldNum" sz="quarter" idx="12"/>
          </p:nvPr>
        </p:nvSpPr>
        <p:spPr/>
        <p:txBody>
          <a:bodyPr/>
          <a:lstStyle/>
          <a:p>
            <a:fld id="{F0C94032-CD4C-4C25-B0C2-CEC720522D92}" type="slidenum">
              <a:rPr kumimoji="0" lang="en-US" smtClean="0"/>
              <a:pPr/>
              <a:t>61</a:t>
            </a:fld>
            <a:endParaRPr kumimoji="0" lang="en-US" dirty="0">
              <a:solidFill>
                <a:srgbClr val="FFFFFF"/>
              </a:solidFill>
            </a:endParaRPr>
          </a:p>
        </p:txBody>
      </p:sp>
      <p:sp>
        <p:nvSpPr>
          <p:cNvPr id="6" name="Footer Placeholder 5"/>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28744696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What after data is ready?</a:t>
            </a:r>
            <a:endParaRPr lang="en-IN" dirty="0"/>
          </a:p>
        </p:txBody>
      </p:sp>
      <p:sp>
        <p:nvSpPr>
          <p:cNvPr id="3" name="Content Placeholder 2"/>
          <p:cNvSpPr>
            <a:spLocks noGrp="1"/>
          </p:cNvSpPr>
          <p:nvPr>
            <p:ph idx="1"/>
          </p:nvPr>
        </p:nvSpPr>
        <p:spPr/>
        <p:txBody>
          <a:bodyPr>
            <a:normAutofit fontScale="92500" lnSpcReduction="20000"/>
          </a:bodyPr>
          <a:lstStyle/>
          <a:p>
            <a:pPr marL="0" indent="0">
              <a:buNone/>
            </a:pPr>
            <a:r>
              <a:rPr lang="en-IN" sz="4000" b="1" dirty="0"/>
              <a:t>An Introduction to Feature </a:t>
            </a:r>
            <a:r>
              <a:rPr lang="en-IN" sz="4000" b="1" dirty="0" smtClean="0"/>
              <a:t>Selection and observations</a:t>
            </a:r>
            <a:endParaRPr lang="en-IN" sz="4000" b="1" dirty="0"/>
          </a:p>
          <a:p>
            <a:r>
              <a:rPr lang="en-IN" sz="3200" dirty="0"/>
              <a:t>Which features should you use to create a predictive model</a:t>
            </a:r>
            <a:r>
              <a:rPr lang="en-IN" sz="3200" dirty="0" smtClean="0"/>
              <a:t>?</a:t>
            </a:r>
          </a:p>
          <a:p>
            <a:r>
              <a:rPr lang="en-IN" sz="3200" dirty="0"/>
              <a:t>This is a difficult question that may require deep knowledge of the problem domain</a:t>
            </a:r>
            <a:r>
              <a:rPr lang="en-IN" sz="3200" dirty="0" smtClean="0"/>
              <a:t>.</a:t>
            </a:r>
          </a:p>
          <a:p>
            <a:r>
              <a:rPr lang="en-IN" sz="3200" dirty="0"/>
              <a:t>It is possible to automatically select those features in your data that are most useful or most relevant for the problem you are working on. This is a process called feature selection.</a:t>
            </a:r>
          </a:p>
        </p:txBody>
      </p:sp>
      <p:sp>
        <p:nvSpPr>
          <p:cNvPr id="4" name="Date Placeholder 3"/>
          <p:cNvSpPr>
            <a:spLocks noGrp="1"/>
          </p:cNvSpPr>
          <p:nvPr>
            <p:ph type="dt" sz="half" idx="10"/>
          </p:nvPr>
        </p:nvSpPr>
        <p:spPr/>
        <p:txBody>
          <a:bodyPr/>
          <a:lstStyle/>
          <a:p>
            <a:pPr eaLnBrk="1" latinLnBrk="0" hangingPunct="1"/>
            <a:fld id="{56BE8FC4-A2EF-40A6-8646-A416D71FB0E4}" type="datetime1">
              <a:rPr lang="en-US" smtClean="0"/>
              <a:pPr eaLnBrk="1" latinLnBrk="0" hangingPunct="1"/>
              <a:t>7/18/2017</a:t>
            </a:fld>
            <a:endParaRPr lang="en-US" dirty="0"/>
          </a:p>
        </p:txBody>
      </p:sp>
      <p:sp>
        <p:nvSpPr>
          <p:cNvPr id="5" name="Slide Number Placeholder 4"/>
          <p:cNvSpPr>
            <a:spLocks noGrp="1"/>
          </p:cNvSpPr>
          <p:nvPr>
            <p:ph type="sldNum" sz="quarter" idx="12"/>
          </p:nvPr>
        </p:nvSpPr>
        <p:spPr/>
        <p:txBody>
          <a:bodyPr/>
          <a:lstStyle/>
          <a:p>
            <a:fld id="{F0C94032-CD4C-4C25-B0C2-CEC720522D92}" type="slidenum">
              <a:rPr kumimoji="0" lang="en-US" smtClean="0"/>
              <a:pPr/>
              <a:t>62</a:t>
            </a:fld>
            <a:endParaRPr kumimoji="0" lang="en-US" dirty="0">
              <a:solidFill>
                <a:srgbClr val="FFFFFF"/>
              </a:solidFill>
            </a:endParaRPr>
          </a:p>
        </p:txBody>
      </p:sp>
      <p:sp>
        <p:nvSpPr>
          <p:cNvPr id="6" name="Footer Placeholder 5"/>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36409352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What is Feature Selection</a:t>
            </a:r>
            <a:br>
              <a:rPr lang="en-IN" b="1" dirty="0"/>
            </a:br>
            <a:endParaRPr lang="en-IN" dirty="0"/>
          </a:p>
        </p:txBody>
      </p:sp>
      <p:sp>
        <p:nvSpPr>
          <p:cNvPr id="3" name="Content Placeholder 2"/>
          <p:cNvSpPr>
            <a:spLocks noGrp="1"/>
          </p:cNvSpPr>
          <p:nvPr>
            <p:ph idx="1"/>
          </p:nvPr>
        </p:nvSpPr>
        <p:spPr/>
        <p:txBody>
          <a:bodyPr/>
          <a:lstStyle/>
          <a:p>
            <a:r>
              <a:rPr lang="en-IN" sz="3200" dirty="0"/>
              <a:t>Feature selection is also called variable selection or attribute selection</a:t>
            </a:r>
            <a:r>
              <a:rPr lang="en-IN" sz="3200" dirty="0" smtClean="0"/>
              <a:t>.</a:t>
            </a:r>
          </a:p>
          <a:p>
            <a:r>
              <a:rPr lang="en-IN" dirty="0"/>
              <a:t>It is the automatic selection of attributes in your data (such as columns in tabular data) that are most relevant to the predictive modeling problem you are working on</a:t>
            </a:r>
            <a:r>
              <a:rPr lang="en-IN" dirty="0" smtClean="0"/>
              <a:t>.</a:t>
            </a:r>
          </a:p>
          <a:p>
            <a:r>
              <a:rPr lang="en-IN" i="1" dirty="0"/>
              <a:t>feature selection… is the process of selecting a subset of relevant features for use in model construction</a:t>
            </a:r>
            <a:endParaRPr lang="en-IN" dirty="0"/>
          </a:p>
        </p:txBody>
      </p:sp>
      <p:sp>
        <p:nvSpPr>
          <p:cNvPr id="4" name="Date Placeholder 3"/>
          <p:cNvSpPr>
            <a:spLocks noGrp="1"/>
          </p:cNvSpPr>
          <p:nvPr>
            <p:ph type="dt" sz="half" idx="10"/>
          </p:nvPr>
        </p:nvSpPr>
        <p:spPr/>
        <p:txBody>
          <a:bodyPr/>
          <a:lstStyle/>
          <a:p>
            <a:pPr eaLnBrk="1" latinLnBrk="0" hangingPunct="1"/>
            <a:fld id="{8A4F534D-E873-4B1C-A530-69541D1CFD71}" type="datetime1">
              <a:rPr lang="en-US" smtClean="0"/>
              <a:pPr eaLnBrk="1" latinLnBrk="0" hangingPunct="1"/>
              <a:t>7/18/2017</a:t>
            </a:fld>
            <a:endParaRPr lang="en-US" dirty="0"/>
          </a:p>
        </p:txBody>
      </p:sp>
      <p:sp>
        <p:nvSpPr>
          <p:cNvPr id="5" name="Slide Number Placeholder 4"/>
          <p:cNvSpPr>
            <a:spLocks noGrp="1"/>
          </p:cNvSpPr>
          <p:nvPr>
            <p:ph type="sldNum" sz="quarter" idx="12"/>
          </p:nvPr>
        </p:nvSpPr>
        <p:spPr/>
        <p:txBody>
          <a:bodyPr/>
          <a:lstStyle/>
          <a:p>
            <a:fld id="{F0C94032-CD4C-4C25-B0C2-CEC720522D92}" type="slidenum">
              <a:rPr kumimoji="0" lang="en-US" smtClean="0"/>
              <a:pPr/>
              <a:t>63</a:t>
            </a:fld>
            <a:endParaRPr kumimoji="0" lang="en-US" dirty="0">
              <a:solidFill>
                <a:srgbClr val="FFFFFF"/>
              </a:solidFill>
            </a:endParaRPr>
          </a:p>
        </p:txBody>
      </p:sp>
      <p:sp>
        <p:nvSpPr>
          <p:cNvPr id="6" name="Footer Placeholder 5"/>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9053040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a:t>
            </a:r>
            <a:endParaRPr lang="en-IN" dirty="0"/>
          </a:p>
        </p:txBody>
      </p:sp>
      <p:sp>
        <p:nvSpPr>
          <p:cNvPr id="3" name="Content Placeholder 2"/>
          <p:cNvSpPr>
            <a:spLocks noGrp="1"/>
          </p:cNvSpPr>
          <p:nvPr>
            <p:ph idx="1"/>
          </p:nvPr>
        </p:nvSpPr>
        <p:spPr/>
        <p:txBody>
          <a:bodyPr/>
          <a:lstStyle/>
          <a:p>
            <a:r>
              <a:rPr lang="en-IN" dirty="0"/>
              <a:t>Feature selection is different from dimensionality reduction</a:t>
            </a:r>
            <a:r>
              <a:rPr lang="en-IN" dirty="0" smtClean="0"/>
              <a:t>.</a:t>
            </a:r>
          </a:p>
          <a:p>
            <a:r>
              <a:rPr lang="en-IN" dirty="0" smtClean="0"/>
              <a:t> </a:t>
            </a:r>
            <a:r>
              <a:rPr lang="en-IN" dirty="0"/>
              <a:t>Both methods seek to reduce the number of attributes in the dataset, but a dimensionality reduction method do so by creating new combinations of </a:t>
            </a:r>
            <a:r>
              <a:rPr lang="en-IN" dirty="0" smtClean="0"/>
              <a:t>attributes</a:t>
            </a:r>
          </a:p>
          <a:p>
            <a:r>
              <a:rPr lang="en-IN" dirty="0" smtClean="0"/>
              <a:t> </a:t>
            </a:r>
            <a:r>
              <a:rPr lang="en-IN" dirty="0"/>
              <a:t>where as feature selection methods include and exclude attributes present in the data without changing them.</a:t>
            </a:r>
          </a:p>
        </p:txBody>
      </p:sp>
      <p:sp>
        <p:nvSpPr>
          <p:cNvPr id="4" name="Date Placeholder 3"/>
          <p:cNvSpPr>
            <a:spLocks noGrp="1"/>
          </p:cNvSpPr>
          <p:nvPr>
            <p:ph type="dt" sz="half" idx="10"/>
          </p:nvPr>
        </p:nvSpPr>
        <p:spPr/>
        <p:txBody>
          <a:bodyPr/>
          <a:lstStyle/>
          <a:p>
            <a:pPr eaLnBrk="1" latinLnBrk="0" hangingPunct="1"/>
            <a:fld id="{71DC0E45-37CB-4D1D-869D-62A2CAAA06D1}" type="datetime1">
              <a:rPr lang="en-US" smtClean="0"/>
              <a:pPr eaLnBrk="1" latinLnBrk="0" hangingPunct="1"/>
              <a:t>7/18/2017</a:t>
            </a:fld>
            <a:endParaRPr lang="en-US" dirty="0"/>
          </a:p>
        </p:txBody>
      </p:sp>
      <p:sp>
        <p:nvSpPr>
          <p:cNvPr id="5" name="Slide Number Placeholder 4"/>
          <p:cNvSpPr>
            <a:spLocks noGrp="1"/>
          </p:cNvSpPr>
          <p:nvPr>
            <p:ph type="sldNum" sz="quarter" idx="12"/>
          </p:nvPr>
        </p:nvSpPr>
        <p:spPr/>
        <p:txBody>
          <a:bodyPr/>
          <a:lstStyle/>
          <a:p>
            <a:fld id="{F0C94032-CD4C-4C25-B0C2-CEC720522D92}" type="slidenum">
              <a:rPr kumimoji="0" lang="en-US" smtClean="0"/>
              <a:pPr/>
              <a:t>64</a:t>
            </a:fld>
            <a:endParaRPr kumimoji="0" lang="en-US" dirty="0">
              <a:solidFill>
                <a:srgbClr val="FFFFFF"/>
              </a:solidFill>
            </a:endParaRPr>
          </a:p>
        </p:txBody>
      </p:sp>
      <p:sp>
        <p:nvSpPr>
          <p:cNvPr id="6" name="Footer Placeholder 5"/>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16997220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a:t>
            </a:r>
            <a:endParaRPr lang="en-IN" dirty="0"/>
          </a:p>
        </p:txBody>
      </p:sp>
      <p:sp>
        <p:nvSpPr>
          <p:cNvPr id="3" name="Content Placeholder 2"/>
          <p:cNvSpPr>
            <a:spLocks noGrp="1"/>
          </p:cNvSpPr>
          <p:nvPr>
            <p:ph idx="1"/>
          </p:nvPr>
        </p:nvSpPr>
        <p:spPr/>
        <p:txBody>
          <a:bodyPr>
            <a:normAutofit fontScale="92500"/>
          </a:bodyPr>
          <a:lstStyle/>
          <a:p>
            <a:r>
              <a:rPr lang="en-IN" b="1" dirty="0"/>
              <a:t>The Problem The Feature Selection Solves</a:t>
            </a:r>
          </a:p>
          <a:p>
            <a:r>
              <a:rPr lang="en-IN" dirty="0"/>
              <a:t>Feature selection methods aid you in your mission to create an accurate predictive model. </a:t>
            </a:r>
            <a:endParaRPr lang="en-IN" dirty="0" smtClean="0"/>
          </a:p>
          <a:p>
            <a:r>
              <a:rPr lang="en-IN" dirty="0" smtClean="0"/>
              <a:t>They </a:t>
            </a:r>
            <a:r>
              <a:rPr lang="en-IN" dirty="0"/>
              <a:t>help you by choosing features that will give you as good or better accuracy whilst requiring less data</a:t>
            </a:r>
            <a:r>
              <a:rPr lang="en-IN" dirty="0" smtClean="0"/>
              <a:t>.</a:t>
            </a:r>
          </a:p>
          <a:p>
            <a:r>
              <a:rPr lang="en-IN" dirty="0"/>
              <a:t>Feature selection methods can be used to identify and remove unneeded, irrelevant and redundant attributes from data that do not contribute to the accuracy of a predictive model or may in fact decrease the accuracy of the model.</a:t>
            </a:r>
          </a:p>
        </p:txBody>
      </p:sp>
      <p:sp>
        <p:nvSpPr>
          <p:cNvPr id="4" name="Date Placeholder 3"/>
          <p:cNvSpPr>
            <a:spLocks noGrp="1"/>
          </p:cNvSpPr>
          <p:nvPr>
            <p:ph type="dt" sz="half" idx="10"/>
          </p:nvPr>
        </p:nvSpPr>
        <p:spPr/>
        <p:txBody>
          <a:bodyPr/>
          <a:lstStyle/>
          <a:p>
            <a:pPr eaLnBrk="1" latinLnBrk="0" hangingPunct="1"/>
            <a:fld id="{D3894B9D-6349-4AFF-8A7B-18FD41225616}" type="datetime1">
              <a:rPr lang="en-US" smtClean="0"/>
              <a:pPr eaLnBrk="1" latinLnBrk="0" hangingPunct="1"/>
              <a:t>7/18/2017</a:t>
            </a:fld>
            <a:endParaRPr lang="en-US" dirty="0"/>
          </a:p>
        </p:txBody>
      </p:sp>
      <p:sp>
        <p:nvSpPr>
          <p:cNvPr id="5" name="Slide Number Placeholder 4"/>
          <p:cNvSpPr>
            <a:spLocks noGrp="1"/>
          </p:cNvSpPr>
          <p:nvPr>
            <p:ph type="sldNum" sz="quarter" idx="12"/>
          </p:nvPr>
        </p:nvSpPr>
        <p:spPr/>
        <p:txBody>
          <a:bodyPr/>
          <a:lstStyle/>
          <a:p>
            <a:fld id="{F0C94032-CD4C-4C25-B0C2-CEC720522D92}" type="slidenum">
              <a:rPr kumimoji="0" lang="en-US" smtClean="0"/>
              <a:pPr/>
              <a:t>65</a:t>
            </a:fld>
            <a:endParaRPr kumimoji="0" lang="en-US" dirty="0">
              <a:solidFill>
                <a:srgbClr val="FFFFFF"/>
              </a:solidFill>
            </a:endParaRPr>
          </a:p>
        </p:txBody>
      </p:sp>
      <p:sp>
        <p:nvSpPr>
          <p:cNvPr id="6" name="Footer Placeholder 5"/>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20669059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Feature Selection Algorithms</a:t>
            </a:r>
            <a:br>
              <a:rPr lang="en-IN" b="1" dirty="0"/>
            </a:br>
            <a:endParaRPr lang="en-IN" dirty="0"/>
          </a:p>
        </p:txBody>
      </p:sp>
      <p:sp>
        <p:nvSpPr>
          <p:cNvPr id="3" name="Content Placeholder 2"/>
          <p:cNvSpPr>
            <a:spLocks noGrp="1"/>
          </p:cNvSpPr>
          <p:nvPr>
            <p:ph idx="1"/>
          </p:nvPr>
        </p:nvSpPr>
        <p:spPr/>
        <p:txBody>
          <a:bodyPr>
            <a:normAutofit fontScale="85000" lnSpcReduction="20000"/>
          </a:bodyPr>
          <a:lstStyle/>
          <a:p>
            <a:r>
              <a:rPr lang="en-IN" dirty="0"/>
              <a:t>There are three general classes of feature selection algorithms: filter methods, wrapper methods and </a:t>
            </a:r>
            <a:r>
              <a:rPr lang="en-IN" dirty="0" smtClean="0"/>
              <a:t>embedded methods.</a:t>
            </a:r>
          </a:p>
          <a:p>
            <a:r>
              <a:rPr lang="en-IN" b="1" dirty="0"/>
              <a:t>Filter Methods</a:t>
            </a:r>
          </a:p>
          <a:p>
            <a:pPr fontAlgn="base"/>
            <a:r>
              <a:rPr lang="en-IN" dirty="0"/>
              <a:t>Filter feature selection methods apply a statistical measure to assign a scoring to each feature. </a:t>
            </a:r>
            <a:endParaRPr lang="en-IN" dirty="0" smtClean="0"/>
          </a:p>
          <a:p>
            <a:pPr fontAlgn="base"/>
            <a:r>
              <a:rPr lang="en-IN" dirty="0" smtClean="0"/>
              <a:t>The </a:t>
            </a:r>
            <a:r>
              <a:rPr lang="en-IN" dirty="0"/>
              <a:t>features are ranked by the score and either selected to be kept or removed from the dataset</a:t>
            </a:r>
            <a:r>
              <a:rPr lang="en-IN" dirty="0" smtClean="0"/>
              <a:t>.</a:t>
            </a:r>
          </a:p>
          <a:p>
            <a:pPr fontAlgn="base"/>
            <a:r>
              <a:rPr lang="en-IN" dirty="0" smtClean="0"/>
              <a:t> </a:t>
            </a:r>
            <a:r>
              <a:rPr lang="en-IN" dirty="0"/>
              <a:t>The methods are often univariate and consider the feature independently, or with regard to the dependent variable.</a:t>
            </a:r>
          </a:p>
          <a:p>
            <a:pPr fontAlgn="base"/>
            <a:r>
              <a:rPr lang="en-IN" dirty="0"/>
              <a:t>Example of some filter methods include the Chi squared test, information gain and correlation coefficient scores.</a:t>
            </a:r>
          </a:p>
          <a:p>
            <a:endParaRPr lang="en-IN" dirty="0"/>
          </a:p>
        </p:txBody>
      </p:sp>
      <p:sp>
        <p:nvSpPr>
          <p:cNvPr id="4" name="Date Placeholder 3"/>
          <p:cNvSpPr>
            <a:spLocks noGrp="1"/>
          </p:cNvSpPr>
          <p:nvPr>
            <p:ph type="dt" sz="half" idx="10"/>
          </p:nvPr>
        </p:nvSpPr>
        <p:spPr/>
        <p:txBody>
          <a:bodyPr/>
          <a:lstStyle/>
          <a:p>
            <a:pPr eaLnBrk="1" latinLnBrk="0" hangingPunct="1"/>
            <a:fld id="{FD6C6AA7-EEAA-462B-B7F2-700F93C8A7DD}" type="datetime1">
              <a:rPr lang="en-US" smtClean="0"/>
              <a:pPr eaLnBrk="1" latinLnBrk="0" hangingPunct="1"/>
              <a:t>7/18/2017</a:t>
            </a:fld>
            <a:endParaRPr lang="en-US" dirty="0"/>
          </a:p>
        </p:txBody>
      </p:sp>
      <p:sp>
        <p:nvSpPr>
          <p:cNvPr id="5" name="Slide Number Placeholder 4"/>
          <p:cNvSpPr>
            <a:spLocks noGrp="1"/>
          </p:cNvSpPr>
          <p:nvPr>
            <p:ph type="sldNum" sz="quarter" idx="12"/>
          </p:nvPr>
        </p:nvSpPr>
        <p:spPr/>
        <p:txBody>
          <a:bodyPr/>
          <a:lstStyle/>
          <a:p>
            <a:fld id="{F0C94032-CD4C-4C25-B0C2-CEC720522D92}" type="slidenum">
              <a:rPr kumimoji="0" lang="en-US" smtClean="0"/>
              <a:pPr/>
              <a:t>66</a:t>
            </a:fld>
            <a:endParaRPr kumimoji="0" lang="en-US" dirty="0">
              <a:solidFill>
                <a:srgbClr val="FFFFFF"/>
              </a:solidFill>
            </a:endParaRPr>
          </a:p>
        </p:txBody>
      </p:sp>
      <p:sp>
        <p:nvSpPr>
          <p:cNvPr id="6" name="Footer Placeholder 5"/>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33989833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 </a:t>
            </a:r>
            <a:r>
              <a:rPr lang="en-IN" b="1" dirty="0"/>
              <a:t>Wrapper Methods</a:t>
            </a:r>
            <a:br>
              <a:rPr lang="en-IN" b="1" dirty="0"/>
            </a:br>
            <a:endParaRPr lang="en-IN" dirty="0"/>
          </a:p>
        </p:txBody>
      </p:sp>
      <p:sp>
        <p:nvSpPr>
          <p:cNvPr id="3" name="Content Placeholder 2"/>
          <p:cNvSpPr>
            <a:spLocks noGrp="1"/>
          </p:cNvSpPr>
          <p:nvPr>
            <p:ph idx="1"/>
          </p:nvPr>
        </p:nvSpPr>
        <p:spPr/>
        <p:txBody>
          <a:bodyPr>
            <a:normAutofit fontScale="85000" lnSpcReduction="10000"/>
          </a:bodyPr>
          <a:lstStyle/>
          <a:p>
            <a:pPr fontAlgn="base"/>
            <a:r>
              <a:rPr lang="en-IN" dirty="0"/>
              <a:t>Wrapper methods consider the selection of a set of features as a search problem, where different combinations are prepared, evaluated and compared to other combinations</a:t>
            </a:r>
            <a:r>
              <a:rPr lang="en-IN" dirty="0" smtClean="0"/>
              <a:t>.</a:t>
            </a:r>
          </a:p>
          <a:p>
            <a:pPr fontAlgn="base"/>
            <a:r>
              <a:rPr lang="en-IN" dirty="0" smtClean="0"/>
              <a:t> </a:t>
            </a:r>
            <a:r>
              <a:rPr lang="en-IN" dirty="0"/>
              <a:t>A predictive model us used to evaluate a combination of features and assign a score based on model accuracy.</a:t>
            </a:r>
          </a:p>
          <a:p>
            <a:pPr fontAlgn="base"/>
            <a:r>
              <a:rPr lang="en-IN" dirty="0"/>
              <a:t>The search process may be methodical such as a best-first search, it may stochastic such as a random hill-climbing algorithm, or it may use heuristics, like forward and backward passes to add and remove features.</a:t>
            </a:r>
          </a:p>
          <a:p>
            <a:pPr fontAlgn="base"/>
            <a:r>
              <a:rPr lang="en-IN" dirty="0"/>
              <a:t>An example if a wrapper method is the recursive feature elimination algorithm.</a:t>
            </a:r>
          </a:p>
          <a:p>
            <a:endParaRPr lang="en-IN" dirty="0"/>
          </a:p>
        </p:txBody>
      </p:sp>
      <p:sp>
        <p:nvSpPr>
          <p:cNvPr id="4" name="Date Placeholder 3"/>
          <p:cNvSpPr>
            <a:spLocks noGrp="1"/>
          </p:cNvSpPr>
          <p:nvPr>
            <p:ph type="dt" sz="half" idx="10"/>
          </p:nvPr>
        </p:nvSpPr>
        <p:spPr/>
        <p:txBody>
          <a:bodyPr/>
          <a:lstStyle/>
          <a:p>
            <a:pPr eaLnBrk="1" latinLnBrk="0" hangingPunct="1"/>
            <a:fld id="{902705A4-2D68-403A-AF9A-B1ACF394BD0E}" type="datetime1">
              <a:rPr lang="en-US" smtClean="0"/>
              <a:pPr eaLnBrk="1" latinLnBrk="0" hangingPunct="1"/>
              <a:t>7/18/2017</a:t>
            </a:fld>
            <a:endParaRPr lang="en-US" dirty="0"/>
          </a:p>
        </p:txBody>
      </p:sp>
      <p:sp>
        <p:nvSpPr>
          <p:cNvPr id="5" name="Slide Number Placeholder 4"/>
          <p:cNvSpPr>
            <a:spLocks noGrp="1"/>
          </p:cNvSpPr>
          <p:nvPr>
            <p:ph type="sldNum" sz="quarter" idx="12"/>
          </p:nvPr>
        </p:nvSpPr>
        <p:spPr/>
        <p:txBody>
          <a:bodyPr/>
          <a:lstStyle/>
          <a:p>
            <a:fld id="{F0C94032-CD4C-4C25-B0C2-CEC720522D92}" type="slidenum">
              <a:rPr kumimoji="0" lang="en-US" smtClean="0"/>
              <a:pPr/>
              <a:t>67</a:t>
            </a:fld>
            <a:endParaRPr kumimoji="0" lang="en-US" dirty="0">
              <a:solidFill>
                <a:srgbClr val="FFFFFF"/>
              </a:solidFill>
            </a:endParaRPr>
          </a:p>
        </p:txBody>
      </p:sp>
      <p:sp>
        <p:nvSpPr>
          <p:cNvPr id="6" name="Footer Placeholder 5"/>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19355964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Embedded Methods</a:t>
            </a:r>
            <a:br>
              <a:rPr lang="en-IN" b="1" dirty="0"/>
            </a:br>
            <a:endParaRPr lang="en-IN" dirty="0"/>
          </a:p>
        </p:txBody>
      </p:sp>
      <p:sp>
        <p:nvSpPr>
          <p:cNvPr id="3" name="Content Placeholder 2"/>
          <p:cNvSpPr>
            <a:spLocks noGrp="1"/>
          </p:cNvSpPr>
          <p:nvPr>
            <p:ph idx="1"/>
          </p:nvPr>
        </p:nvSpPr>
        <p:spPr/>
        <p:txBody>
          <a:bodyPr>
            <a:normAutofit fontScale="92500" lnSpcReduction="10000"/>
          </a:bodyPr>
          <a:lstStyle/>
          <a:p>
            <a:pPr fontAlgn="base"/>
            <a:r>
              <a:rPr lang="en-IN" dirty="0" smtClean="0"/>
              <a:t>Embedded </a:t>
            </a:r>
            <a:r>
              <a:rPr lang="en-IN" dirty="0"/>
              <a:t>methods learn which features best contribute to the accuracy of the model while the model is being created. The most common type of embedded feature selection methods are regularization methods.</a:t>
            </a:r>
          </a:p>
          <a:p>
            <a:pPr fontAlgn="base"/>
            <a:r>
              <a:rPr lang="en-IN" dirty="0"/>
              <a:t>Regularization methods are also called penalization methods that introduce additional constraints into the optimization of a predictive algorithm (such as a regression algorithm) that bias the model toward lower complexity (less coefficients).</a:t>
            </a:r>
          </a:p>
          <a:p>
            <a:pPr fontAlgn="base"/>
            <a:r>
              <a:rPr lang="en-IN" dirty="0"/>
              <a:t>Examples of regularization algorithms are the LASSO, Elastic Net and Ridge Regression</a:t>
            </a:r>
          </a:p>
          <a:p>
            <a:endParaRPr lang="en-IN" dirty="0"/>
          </a:p>
        </p:txBody>
      </p:sp>
      <p:sp>
        <p:nvSpPr>
          <p:cNvPr id="4" name="Date Placeholder 3"/>
          <p:cNvSpPr>
            <a:spLocks noGrp="1"/>
          </p:cNvSpPr>
          <p:nvPr>
            <p:ph type="dt" sz="half" idx="10"/>
          </p:nvPr>
        </p:nvSpPr>
        <p:spPr/>
        <p:txBody>
          <a:bodyPr/>
          <a:lstStyle/>
          <a:p>
            <a:pPr eaLnBrk="1" latinLnBrk="0" hangingPunct="1"/>
            <a:fld id="{31CE7A8B-231F-4A0E-902C-EE81C139CCED}" type="datetime1">
              <a:rPr lang="en-US" smtClean="0"/>
              <a:pPr eaLnBrk="1" latinLnBrk="0" hangingPunct="1"/>
              <a:t>7/18/2017</a:t>
            </a:fld>
            <a:endParaRPr lang="en-US" dirty="0"/>
          </a:p>
        </p:txBody>
      </p:sp>
      <p:sp>
        <p:nvSpPr>
          <p:cNvPr id="5" name="Slide Number Placeholder 4"/>
          <p:cNvSpPr>
            <a:spLocks noGrp="1"/>
          </p:cNvSpPr>
          <p:nvPr>
            <p:ph type="sldNum" sz="quarter" idx="12"/>
          </p:nvPr>
        </p:nvSpPr>
        <p:spPr/>
        <p:txBody>
          <a:bodyPr/>
          <a:lstStyle/>
          <a:p>
            <a:fld id="{F0C94032-CD4C-4C25-B0C2-CEC720522D92}" type="slidenum">
              <a:rPr kumimoji="0" lang="en-US" smtClean="0"/>
              <a:pPr/>
              <a:t>68</a:t>
            </a:fld>
            <a:endParaRPr kumimoji="0" lang="en-US" dirty="0">
              <a:solidFill>
                <a:srgbClr val="FFFFFF"/>
              </a:solidFill>
            </a:endParaRPr>
          </a:p>
        </p:txBody>
      </p:sp>
      <p:sp>
        <p:nvSpPr>
          <p:cNvPr id="6" name="Footer Placeholder 5"/>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32272400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Feature Selection Checklist</a:t>
            </a:r>
            <a:br>
              <a:rPr lang="en-IN" b="1" dirty="0"/>
            </a:br>
            <a:endParaRPr lang="en-IN" dirty="0"/>
          </a:p>
        </p:txBody>
      </p:sp>
      <p:sp>
        <p:nvSpPr>
          <p:cNvPr id="3" name="Content Placeholder 2"/>
          <p:cNvSpPr>
            <a:spLocks noGrp="1"/>
          </p:cNvSpPr>
          <p:nvPr>
            <p:ph idx="1"/>
          </p:nvPr>
        </p:nvSpPr>
        <p:spPr/>
        <p:txBody>
          <a:bodyPr>
            <a:normAutofit fontScale="92500" lnSpcReduction="20000"/>
          </a:bodyPr>
          <a:lstStyle/>
          <a:p>
            <a:pPr fontAlgn="base"/>
            <a:r>
              <a:rPr lang="en-IN" b="1" dirty="0"/>
              <a:t>Do you have domain knowledge?</a:t>
            </a:r>
            <a:r>
              <a:rPr lang="en-IN" dirty="0"/>
              <a:t> If yes, construct a better set of ad hoc”” features</a:t>
            </a:r>
          </a:p>
          <a:p>
            <a:pPr fontAlgn="base"/>
            <a:r>
              <a:rPr lang="en-IN" b="1" dirty="0"/>
              <a:t>Are your features </a:t>
            </a:r>
            <a:r>
              <a:rPr lang="en-IN" b="1" dirty="0" smtClean="0"/>
              <a:t>proportionate?</a:t>
            </a:r>
            <a:r>
              <a:rPr lang="en-IN" dirty="0"/>
              <a:t> If no, consider normalizing them.</a:t>
            </a:r>
          </a:p>
          <a:p>
            <a:pPr fontAlgn="base"/>
            <a:r>
              <a:rPr lang="en-IN" b="1" dirty="0"/>
              <a:t>Do you suspect interdependence of features?</a:t>
            </a:r>
            <a:r>
              <a:rPr lang="en-IN" dirty="0"/>
              <a:t> If yes, expand your feature set by constructing conjunctive features or products of features, as much as your computer resources allow you.</a:t>
            </a:r>
          </a:p>
          <a:p>
            <a:pPr fontAlgn="base"/>
            <a:r>
              <a:rPr lang="en-IN" b="1" dirty="0"/>
              <a:t>Do you need to prune the input variables (e.g. for cost, speed or data understanding reasons)?</a:t>
            </a:r>
            <a:r>
              <a:rPr lang="en-IN" dirty="0"/>
              <a:t> If no, construct disjunctive features or weighted sums of feature</a:t>
            </a:r>
          </a:p>
          <a:p>
            <a:endParaRPr lang="en-IN" dirty="0"/>
          </a:p>
        </p:txBody>
      </p:sp>
      <p:sp>
        <p:nvSpPr>
          <p:cNvPr id="4" name="Date Placeholder 3"/>
          <p:cNvSpPr>
            <a:spLocks noGrp="1"/>
          </p:cNvSpPr>
          <p:nvPr>
            <p:ph type="dt" sz="half" idx="10"/>
          </p:nvPr>
        </p:nvSpPr>
        <p:spPr/>
        <p:txBody>
          <a:bodyPr/>
          <a:lstStyle/>
          <a:p>
            <a:pPr eaLnBrk="1" latinLnBrk="0" hangingPunct="1"/>
            <a:fld id="{992AFE4D-3596-498F-9A6E-53E370000462}" type="datetime1">
              <a:rPr lang="en-US" smtClean="0"/>
              <a:pPr eaLnBrk="1" latinLnBrk="0" hangingPunct="1"/>
              <a:t>7/18/2017</a:t>
            </a:fld>
            <a:endParaRPr lang="en-US" dirty="0"/>
          </a:p>
        </p:txBody>
      </p:sp>
      <p:sp>
        <p:nvSpPr>
          <p:cNvPr id="5" name="Slide Number Placeholder 4"/>
          <p:cNvSpPr>
            <a:spLocks noGrp="1"/>
          </p:cNvSpPr>
          <p:nvPr>
            <p:ph type="sldNum" sz="quarter" idx="12"/>
          </p:nvPr>
        </p:nvSpPr>
        <p:spPr/>
        <p:txBody>
          <a:bodyPr/>
          <a:lstStyle/>
          <a:p>
            <a:fld id="{F0C94032-CD4C-4C25-B0C2-CEC720522D92}" type="slidenum">
              <a:rPr kumimoji="0" lang="en-US" smtClean="0"/>
              <a:pPr/>
              <a:t>69</a:t>
            </a:fld>
            <a:endParaRPr kumimoji="0" lang="en-US" dirty="0">
              <a:solidFill>
                <a:srgbClr val="FFFFFF"/>
              </a:solidFill>
            </a:endParaRPr>
          </a:p>
        </p:txBody>
      </p:sp>
      <p:sp>
        <p:nvSpPr>
          <p:cNvPr id="6" name="Footer Placeholder 5"/>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3418215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aka</a:t>
            </a:r>
            <a:endParaRPr lang="en-US" dirty="0"/>
          </a:p>
        </p:txBody>
      </p:sp>
      <p:sp>
        <p:nvSpPr>
          <p:cNvPr id="3" name="Content Placeholder 2"/>
          <p:cNvSpPr>
            <a:spLocks noGrp="1"/>
          </p:cNvSpPr>
          <p:nvPr>
            <p:ph idx="1"/>
          </p:nvPr>
        </p:nvSpPr>
        <p:spPr>
          <a:xfrm>
            <a:off x="612648" y="1600200"/>
            <a:ext cx="8153400" cy="5130800"/>
          </a:xfrm>
        </p:spPr>
        <p:txBody>
          <a:bodyPr>
            <a:normAutofit fontScale="85000" lnSpcReduction="20000"/>
          </a:bodyPr>
          <a:lstStyle/>
          <a:p>
            <a:pPr marL="0" indent="0">
              <a:buNone/>
            </a:pPr>
            <a:r>
              <a:rPr lang="en-US" i="1" dirty="0" smtClean="0"/>
              <a:t>data mining</a:t>
            </a:r>
            <a:r>
              <a:rPr lang="en-US" dirty="0" smtClean="0"/>
              <a:t>: machine learning applied to “databases”, i.e. collections of data</a:t>
            </a:r>
          </a:p>
          <a:p>
            <a:pPr marL="0" indent="0">
              <a:buNone/>
            </a:pPr>
            <a:endParaRPr lang="en-US" i="1" dirty="0" smtClean="0"/>
          </a:p>
          <a:p>
            <a:pPr marL="0" indent="0">
              <a:buNone/>
            </a:pPr>
            <a:r>
              <a:rPr lang="en-US" i="1" dirty="0" smtClean="0"/>
              <a:t>inference</a:t>
            </a:r>
            <a:r>
              <a:rPr lang="en-US" dirty="0" smtClean="0"/>
              <a:t> and/or </a:t>
            </a:r>
            <a:r>
              <a:rPr lang="en-US" i="1" dirty="0" smtClean="0"/>
              <a:t>estimation </a:t>
            </a:r>
            <a:r>
              <a:rPr lang="en-US" dirty="0" smtClean="0"/>
              <a:t>in statistics</a:t>
            </a:r>
            <a:endParaRPr lang="en-US" i="1" dirty="0"/>
          </a:p>
          <a:p>
            <a:pPr marL="0" indent="0">
              <a:buNone/>
            </a:pPr>
            <a:endParaRPr lang="en-US" i="1" dirty="0" smtClean="0"/>
          </a:p>
          <a:p>
            <a:pPr marL="0" indent="0">
              <a:buNone/>
            </a:pPr>
            <a:r>
              <a:rPr lang="en-US" i="1" dirty="0" smtClean="0"/>
              <a:t>pattern recognition</a:t>
            </a:r>
            <a:r>
              <a:rPr lang="en-US" dirty="0" smtClean="0"/>
              <a:t> in engineering</a:t>
            </a:r>
          </a:p>
          <a:p>
            <a:pPr marL="0" indent="0">
              <a:buNone/>
            </a:pPr>
            <a:endParaRPr lang="en-US" i="1" dirty="0" smtClean="0"/>
          </a:p>
          <a:p>
            <a:pPr marL="0" indent="0">
              <a:buNone/>
            </a:pPr>
            <a:r>
              <a:rPr lang="en-US" i="1" dirty="0" smtClean="0"/>
              <a:t>signal processing</a:t>
            </a:r>
            <a:r>
              <a:rPr lang="en-US" dirty="0" smtClean="0"/>
              <a:t> in electrical engineering</a:t>
            </a:r>
          </a:p>
          <a:p>
            <a:pPr marL="0" indent="0">
              <a:buNone/>
            </a:pPr>
            <a:endParaRPr lang="en-US" i="1" dirty="0" smtClean="0"/>
          </a:p>
          <a:p>
            <a:pPr marL="0" indent="0">
              <a:buNone/>
            </a:pPr>
            <a:r>
              <a:rPr lang="en-US" i="1" dirty="0" smtClean="0"/>
              <a:t>induction</a:t>
            </a:r>
          </a:p>
          <a:p>
            <a:pPr marL="0" indent="0">
              <a:buNone/>
            </a:pPr>
            <a:endParaRPr lang="en-US" i="1" dirty="0" smtClean="0"/>
          </a:p>
          <a:p>
            <a:pPr marL="0" indent="0">
              <a:buNone/>
            </a:pPr>
            <a:r>
              <a:rPr lang="en-US" i="1" dirty="0" smtClean="0"/>
              <a:t>optimization</a:t>
            </a:r>
            <a:endParaRPr lang="en-US" i="1" dirty="0"/>
          </a:p>
        </p:txBody>
      </p:sp>
      <p:sp>
        <p:nvSpPr>
          <p:cNvPr id="4" name="Date Placeholder 3"/>
          <p:cNvSpPr>
            <a:spLocks noGrp="1"/>
          </p:cNvSpPr>
          <p:nvPr>
            <p:ph type="dt" sz="half" idx="10"/>
          </p:nvPr>
        </p:nvSpPr>
        <p:spPr/>
        <p:txBody>
          <a:bodyPr/>
          <a:lstStyle/>
          <a:p>
            <a:pPr eaLnBrk="1" latinLnBrk="0" hangingPunct="1"/>
            <a:fld id="{215FE18D-923B-4FF6-ADBC-B18A8E497C0A}" type="datetime1">
              <a:rPr lang="en-US" smtClean="0"/>
              <a:pPr eaLnBrk="1" latinLnBrk="0" hangingPunct="1"/>
              <a:t>7/18/2017</a:t>
            </a:fld>
            <a:endParaRPr lang="en-US" dirty="0"/>
          </a:p>
        </p:txBody>
      </p:sp>
      <p:sp>
        <p:nvSpPr>
          <p:cNvPr id="5" name="Slide Number Placeholder 4"/>
          <p:cNvSpPr>
            <a:spLocks noGrp="1"/>
          </p:cNvSpPr>
          <p:nvPr>
            <p:ph type="sldNum" sz="quarter" idx="12"/>
          </p:nvPr>
        </p:nvSpPr>
        <p:spPr/>
        <p:txBody>
          <a:bodyPr/>
          <a:lstStyle/>
          <a:p>
            <a:fld id="{F0C94032-CD4C-4C25-B0C2-CEC720522D92}" type="slidenum">
              <a:rPr kumimoji="0" lang="en-US" smtClean="0"/>
              <a:pPr/>
              <a:t>7</a:t>
            </a:fld>
            <a:endParaRPr kumimoji="0" lang="en-US" dirty="0">
              <a:solidFill>
                <a:srgbClr val="FFFFFF"/>
              </a:solidFill>
            </a:endParaRPr>
          </a:p>
        </p:txBody>
      </p:sp>
      <p:sp>
        <p:nvSpPr>
          <p:cNvPr id="6" name="Footer Placeholder 5"/>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240287655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a:t>
            </a:r>
            <a:endParaRPr lang="en-IN" dirty="0"/>
          </a:p>
        </p:txBody>
      </p:sp>
      <p:sp>
        <p:nvSpPr>
          <p:cNvPr id="3" name="Content Placeholder 2"/>
          <p:cNvSpPr>
            <a:spLocks noGrp="1"/>
          </p:cNvSpPr>
          <p:nvPr>
            <p:ph idx="1"/>
          </p:nvPr>
        </p:nvSpPr>
        <p:spPr/>
        <p:txBody>
          <a:bodyPr>
            <a:normAutofit fontScale="92500" lnSpcReduction="10000"/>
          </a:bodyPr>
          <a:lstStyle/>
          <a:p>
            <a:pPr fontAlgn="base"/>
            <a:r>
              <a:rPr lang="en-IN" b="1" dirty="0"/>
              <a:t>Do you need to assess features individually (e.g. to understand their influence on the system or because their number is so large that you need to do a first filtering)?</a:t>
            </a:r>
            <a:r>
              <a:rPr lang="en-IN" dirty="0"/>
              <a:t> If yes, use a variable ranking method; else, do it anyway to get baseline results.</a:t>
            </a:r>
          </a:p>
          <a:p>
            <a:pPr fontAlgn="base"/>
            <a:r>
              <a:rPr lang="en-IN" b="1" dirty="0"/>
              <a:t>Do you need a predictor?</a:t>
            </a:r>
            <a:r>
              <a:rPr lang="en-IN" dirty="0"/>
              <a:t> If no, stop</a:t>
            </a:r>
          </a:p>
          <a:p>
            <a:pPr fontAlgn="base"/>
            <a:r>
              <a:rPr lang="en-IN" b="1" dirty="0"/>
              <a:t>Do you suspect your data is “dirty” (has a few meaningless input patterns and/or noisy outputs or wrong class labels)?</a:t>
            </a:r>
            <a:r>
              <a:rPr lang="en-IN" dirty="0"/>
              <a:t> If yes, detect the outlier examples using the top ranking variables obtained in step 5 as representation; check and/or discard them.</a:t>
            </a:r>
          </a:p>
          <a:p>
            <a:endParaRPr lang="en-IN" dirty="0"/>
          </a:p>
        </p:txBody>
      </p:sp>
      <p:sp>
        <p:nvSpPr>
          <p:cNvPr id="4" name="Date Placeholder 3"/>
          <p:cNvSpPr>
            <a:spLocks noGrp="1"/>
          </p:cNvSpPr>
          <p:nvPr>
            <p:ph type="dt" sz="half" idx="10"/>
          </p:nvPr>
        </p:nvSpPr>
        <p:spPr/>
        <p:txBody>
          <a:bodyPr/>
          <a:lstStyle/>
          <a:p>
            <a:pPr eaLnBrk="1" latinLnBrk="0" hangingPunct="1"/>
            <a:fld id="{0206301A-E1AB-4879-8E32-A169C2E2B167}" type="datetime1">
              <a:rPr lang="en-US" smtClean="0"/>
              <a:pPr eaLnBrk="1" latinLnBrk="0" hangingPunct="1"/>
              <a:t>7/18/2017</a:t>
            </a:fld>
            <a:endParaRPr lang="en-US" dirty="0"/>
          </a:p>
        </p:txBody>
      </p:sp>
      <p:sp>
        <p:nvSpPr>
          <p:cNvPr id="5" name="Slide Number Placeholder 4"/>
          <p:cNvSpPr>
            <a:spLocks noGrp="1"/>
          </p:cNvSpPr>
          <p:nvPr>
            <p:ph type="sldNum" sz="quarter" idx="12"/>
          </p:nvPr>
        </p:nvSpPr>
        <p:spPr/>
        <p:txBody>
          <a:bodyPr/>
          <a:lstStyle/>
          <a:p>
            <a:fld id="{F0C94032-CD4C-4C25-B0C2-CEC720522D92}" type="slidenum">
              <a:rPr kumimoji="0" lang="en-US" smtClean="0"/>
              <a:pPr/>
              <a:t>70</a:t>
            </a:fld>
            <a:endParaRPr kumimoji="0" lang="en-US" dirty="0">
              <a:solidFill>
                <a:srgbClr val="FFFFFF"/>
              </a:solidFill>
            </a:endParaRPr>
          </a:p>
        </p:txBody>
      </p:sp>
      <p:sp>
        <p:nvSpPr>
          <p:cNvPr id="6" name="Footer Placeholder 5"/>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10507355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a:t>
            </a:r>
            <a:endParaRPr lang="en-IN" dirty="0"/>
          </a:p>
        </p:txBody>
      </p:sp>
      <p:sp>
        <p:nvSpPr>
          <p:cNvPr id="3" name="Content Placeholder 2"/>
          <p:cNvSpPr>
            <a:spLocks noGrp="1"/>
          </p:cNvSpPr>
          <p:nvPr>
            <p:ph idx="1"/>
          </p:nvPr>
        </p:nvSpPr>
        <p:spPr/>
        <p:txBody>
          <a:bodyPr/>
          <a:lstStyle/>
          <a:p>
            <a:r>
              <a:rPr lang="en-IN" b="1" dirty="0"/>
              <a:t>Do you know what to try first?</a:t>
            </a:r>
            <a:r>
              <a:rPr lang="en-IN" dirty="0"/>
              <a:t> If no, use a linear predictor. Use a forward selection method with the “probe” method as a stopping criterion or use the 0-norm embedded method for comparison, following the ranking of step 5, construct a sequence of predictors of same nature using increasing subsets of features. Can you match or improve performance with a smaller subset? If yes, try a non-linear predictor with that subset.</a:t>
            </a:r>
          </a:p>
          <a:p>
            <a:endParaRPr lang="en-IN" dirty="0"/>
          </a:p>
        </p:txBody>
      </p:sp>
      <p:sp>
        <p:nvSpPr>
          <p:cNvPr id="4" name="Date Placeholder 3"/>
          <p:cNvSpPr>
            <a:spLocks noGrp="1"/>
          </p:cNvSpPr>
          <p:nvPr>
            <p:ph type="dt" sz="half" idx="10"/>
          </p:nvPr>
        </p:nvSpPr>
        <p:spPr/>
        <p:txBody>
          <a:bodyPr/>
          <a:lstStyle/>
          <a:p>
            <a:pPr eaLnBrk="1" latinLnBrk="0" hangingPunct="1"/>
            <a:fld id="{C972B821-6344-4E20-BB0D-180E7125E5EB}" type="datetime1">
              <a:rPr lang="en-US" smtClean="0"/>
              <a:pPr eaLnBrk="1" latinLnBrk="0" hangingPunct="1"/>
              <a:t>7/18/2017</a:t>
            </a:fld>
            <a:endParaRPr lang="en-US" dirty="0"/>
          </a:p>
        </p:txBody>
      </p:sp>
      <p:sp>
        <p:nvSpPr>
          <p:cNvPr id="5" name="Slide Number Placeholder 4"/>
          <p:cNvSpPr>
            <a:spLocks noGrp="1"/>
          </p:cNvSpPr>
          <p:nvPr>
            <p:ph type="sldNum" sz="quarter" idx="12"/>
          </p:nvPr>
        </p:nvSpPr>
        <p:spPr/>
        <p:txBody>
          <a:bodyPr/>
          <a:lstStyle/>
          <a:p>
            <a:fld id="{F0C94032-CD4C-4C25-B0C2-CEC720522D92}" type="slidenum">
              <a:rPr kumimoji="0" lang="en-US" smtClean="0"/>
              <a:pPr/>
              <a:t>71</a:t>
            </a:fld>
            <a:endParaRPr kumimoji="0" lang="en-US" dirty="0">
              <a:solidFill>
                <a:srgbClr val="FFFFFF"/>
              </a:solidFill>
            </a:endParaRPr>
          </a:p>
        </p:txBody>
      </p:sp>
      <p:sp>
        <p:nvSpPr>
          <p:cNvPr id="6" name="Footer Placeholder 5"/>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21360666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a:t>
            </a:r>
            <a:endParaRPr lang="en-IN" dirty="0"/>
          </a:p>
        </p:txBody>
      </p:sp>
      <p:sp>
        <p:nvSpPr>
          <p:cNvPr id="3" name="Content Placeholder 2"/>
          <p:cNvSpPr>
            <a:spLocks noGrp="1"/>
          </p:cNvSpPr>
          <p:nvPr>
            <p:ph idx="1"/>
          </p:nvPr>
        </p:nvSpPr>
        <p:spPr/>
        <p:txBody>
          <a:bodyPr>
            <a:normAutofit fontScale="92500" lnSpcReduction="10000"/>
          </a:bodyPr>
          <a:lstStyle/>
          <a:p>
            <a:pPr fontAlgn="base"/>
            <a:r>
              <a:rPr lang="en-IN" b="1" dirty="0"/>
              <a:t>Do you have new ideas, time, computational resources, and enough examples?</a:t>
            </a:r>
            <a:r>
              <a:rPr lang="en-IN" dirty="0"/>
              <a:t> If yes, compare several feature selection methods, including your new idea, correlation coefficients, backward selection and embedded methods. Use linear and non-linear predictors. Select the best approach with model selection</a:t>
            </a:r>
          </a:p>
          <a:p>
            <a:pPr fontAlgn="base"/>
            <a:r>
              <a:rPr lang="en-IN" b="1" dirty="0"/>
              <a:t>Do you want a stable solution (to improve performance and/or understanding)?</a:t>
            </a:r>
            <a:r>
              <a:rPr lang="en-IN" dirty="0"/>
              <a:t> If yes, subsample your data and redo your analysis for several “bootstrap”.</a:t>
            </a:r>
          </a:p>
          <a:p>
            <a:endParaRPr lang="en-IN" dirty="0"/>
          </a:p>
        </p:txBody>
      </p:sp>
      <p:sp>
        <p:nvSpPr>
          <p:cNvPr id="4" name="Date Placeholder 3"/>
          <p:cNvSpPr>
            <a:spLocks noGrp="1"/>
          </p:cNvSpPr>
          <p:nvPr>
            <p:ph type="dt" sz="half" idx="10"/>
          </p:nvPr>
        </p:nvSpPr>
        <p:spPr/>
        <p:txBody>
          <a:bodyPr/>
          <a:lstStyle/>
          <a:p>
            <a:pPr eaLnBrk="1" latinLnBrk="0" hangingPunct="1"/>
            <a:fld id="{B27CB759-A4C0-477E-98EC-4128363C41FE}" type="datetime1">
              <a:rPr lang="en-US" smtClean="0"/>
              <a:pPr eaLnBrk="1" latinLnBrk="0" hangingPunct="1"/>
              <a:t>7/18/2017</a:t>
            </a:fld>
            <a:endParaRPr lang="en-US" dirty="0"/>
          </a:p>
        </p:txBody>
      </p:sp>
      <p:sp>
        <p:nvSpPr>
          <p:cNvPr id="5" name="Slide Number Placeholder 4"/>
          <p:cNvSpPr>
            <a:spLocks noGrp="1"/>
          </p:cNvSpPr>
          <p:nvPr>
            <p:ph type="sldNum" sz="quarter" idx="12"/>
          </p:nvPr>
        </p:nvSpPr>
        <p:spPr/>
        <p:txBody>
          <a:bodyPr/>
          <a:lstStyle/>
          <a:p>
            <a:fld id="{F0C94032-CD4C-4C25-B0C2-CEC720522D92}" type="slidenum">
              <a:rPr kumimoji="0" lang="en-US" smtClean="0"/>
              <a:pPr/>
              <a:t>72</a:t>
            </a:fld>
            <a:endParaRPr kumimoji="0" lang="en-US" dirty="0">
              <a:solidFill>
                <a:srgbClr val="FFFFFF"/>
              </a:solidFill>
            </a:endParaRPr>
          </a:p>
        </p:txBody>
      </p:sp>
      <p:sp>
        <p:nvSpPr>
          <p:cNvPr id="6" name="Footer Placeholder 5"/>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8601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smtClean="0">
                <a:latin typeface="Comic Sans MS" pitchFamily="66" charset="0"/>
              </a:rPr>
              <a:t>Learning decision trees</a:t>
            </a:r>
          </a:p>
        </p:txBody>
      </p:sp>
      <p:sp>
        <p:nvSpPr>
          <p:cNvPr id="18435" name="Rectangle 3"/>
          <p:cNvSpPr>
            <a:spLocks noGrp="1" noChangeArrowheads="1"/>
          </p:cNvSpPr>
          <p:nvPr>
            <p:ph idx="1"/>
          </p:nvPr>
        </p:nvSpPr>
        <p:spPr/>
        <p:txBody>
          <a:bodyPr>
            <a:normAutofit lnSpcReduction="10000"/>
          </a:bodyPr>
          <a:lstStyle/>
          <a:p>
            <a:pPr marL="381000" indent="-381000" eaLnBrk="1" hangingPunct="1">
              <a:lnSpc>
                <a:spcPct val="90000"/>
              </a:lnSpc>
              <a:buFontTx/>
              <a:buNone/>
            </a:pPr>
            <a:r>
              <a:rPr lang="en-US" sz="2400" smtClean="0">
                <a:latin typeface="Comic Sans MS" pitchFamily="66" charset="0"/>
              </a:rPr>
              <a:t>Problem: decide whether to wait for a table at a restaurant, based on the following attributes:</a:t>
            </a:r>
          </a:p>
          <a:p>
            <a:pPr marL="800100" lvl="1" indent="-342900" eaLnBrk="1" hangingPunct="1">
              <a:lnSpc>
                <a:spcPct val="90000"/>
              </a:lnSpc>
              <a:buFontTx/>
              <a:buAutoNum type="arabicPeriod"/>
            </a:pPr>
            <a:r>
              <a:rPr lang="en-US" sz="2000" smtClean="0">
                <a:latin typeface="Comic Sans MS" pitchFamily="66" charset="0"/>
              </a:rPr>
              <a:t>Alternate: is there an alternative restaurant nearby?</a:t>
            </a:r>
          </a:p>
          <a:p>
            <a:pPr marL="800100" lvl="1" indent="-342900" eaLnBrk="1" hangingPunct="1">
              <a:lnSpc>
                <a:spcPct val="90000"/>
              </a:lnSpc>
              <a:buFontTx/>
              <a:buAutoNum type="arabicPeriod"/>
            </a:pPr>
            <a:r>
              <a:rPr lang="en-US" sz="2000" smtClean="0">
                <a:latin typeface="Comic Sans MS" pitchFamily="66" charset="0"/>
              </a:rPr>
              <a:t>Bar: is there a comfortable bar area to wait in?</a:t>
            </a:r>
          </a:p>
          <a:p>
            <a:pPr marL="800100" lvl="1" indent="-342900" eaLnBrk="1" hangingPunct="1">
              <a:lnSpc>
                <a:spcPct val="90000"/>
              </a:lnSpc>
              <a:buFontTx/>
              <a:buAutoNum type="arabicPeriod"/>
            </a:pPr>
            <a:r>
              <a:rPr lang="en-US" sz="2000" smtClean="0">
                <a:latin typeface="Comic Sans MS" pitchFamily="66" charset="0"/>
              </a:rPr>
              <a:t>Fri/Sat: is today Friday or Saturday?</a:t>
            </a:r>
          </a:p>
          <a:p>
            <a:pPr marL="800100" lvl="1" indent="-342900" eaLnBrk="1" hangingPunct="1">
              <a:lnSpc>
                <a:spcPct val="90000"/>
              </a:lnSpc>
              <a:buFontTx/>
              <a:buAutoNum type="arabicPeriod"/>
            </a:pPr>
            <a:r>
              <a:rPr lang="en-US" sz="2000" smtClean="0">
                <a:latin typeface="Comic Sans MS" pitchFamily="66" charset="0"/>
              </a:rPr>
              <a:t>Hungry: are we hungry?</a:t>
            </a:r>
          </a:p>
          <a:p>
            <a:pPr marL="800100" lvl="1" indent="-342900" eaLnBrk="1" hangingPunct="1">
              <a:lnSpc>
                <a:spcPct val="90000"/>
              </a:lnSpc>
              <a:buFontTx/>
              <a:buAutoNum type="arabicPeriod"/>
            </a:pPr>
            <a:r>
              <a:rPr lang="en-US" sz="2000" smtClean="0">
                <a:latin typeface="Comic Sans MS" pitchFamily="66" charset="0"/>
              </a:rPr>
              <a:t>Patrons: number of people in the restaurant (None, Some, Full)</a:t>
            </a:r>
          </a:p>
          <a:p>
            <a:pPr marL="800100" lvl="1" indent="-342900" eaLnBrk="1" hangingPunct="1">
              <a:lnSpc>
                <a:spcPct val="90000"/>
              </a:lnSpc>
              <a:buFontTx/>
              <a:buAutoNum type="arabicPeriod"/>
            </a:pPr>
            <a:r>
              <a:rPr lang="en-US" sz="2000" smtClean="0">
                <a:latin typeface="Comic Sans MS" pitchFamily="66" charset="0"/>
              </a:rPr>
              <a:t>Price: price range ($, $$, $$$)</a:t>
            </a:r>
          </a:p>
          <a:p>
            <a:pPr marL="800100" lvl="1" indent="-342900" eaLnBrk="1" hangingPunct="1">
              <a:lnSpc>
                <a:spcPct val="90000"/>
              </a:lnSpc>
              <a:buFontTx/>
              <a:buAutoNum type="arabicPeriod"/>
            </a:pPr>
            <a:r>
              <a:rPr lang="en-US" sz="2000" smtClean="0">
                <a:latin typeface="Comic Sans MS" pitchFamily="66" charset="0"/>
              </a:rPr>
              <a:t>Raining: is it raining outside?</a:t>
            </a:r>
          </a:p>
          <a:p>
            <a:pPr marL="800100" lvl="1" indent="-342900" eaLnBrk="1" hangingPunct="1">
              <a:lnSpc>
                <a:spcPct val="90000"/>
              </a:lnSpc>
              <a:buFontTx/>
              <a:buAutoNum type="arabicPeriod"/>
            </a:pPr>
            <a:r>
              <a:rPr lang="en-US" sz="2000" smtClean="0">
                <a:latin typeface="Comic Sans MS" pitchFamily="66" charset="0"/>
              </a:rPr>
              <a:t>Reservation: have we made a reservation?</a:t>
            </a:r>
          </a:p>
          <a:p>
            <a:pPr marL="800100" lvl="1" indent="-342900" eaLnBrk="1" hangingPunct="1">
              <a:lnSpc>
                <a:spcPct val="90000"/>
              </a:lnSpc>
              <a:buFontTx/>
              <a:buAutoNum type="arabicPeriod"/>
            </a:pPr>
            <a:r>
              <a:rPr lang="en-US" sz="2000" smtClean="0">
                <a:latin typeface="Comic Sans MS" pitchFamily="66" charset="0"/>
              </a:rPr>
              <a:t>Type: kind of restaurant (French, Italian, Thai, Burger)</a:t>
            </a:r>
          </a:p>
          <a:p>
            <a:pPr marL="800100" lvl="1" indent="-342900" eaLnBrk="1" hangingPunct="1">
              <a:lnSpc>
                <a:spcPct val="90000"/>
              </a:lnSpc>
              <a:buFontTx/>
              <a:buAutoNum type="arabicPeriod"/>
            </a:pPr>
            <a:r>
              <a:rPr lang="en-US" sz="2000" smtClean="0">
                <a:latin typeface="Comic Sans MS" pitchFamily="66" charset="0"/>
              </a:rPr>
              <a:t> WaitEstimate: estimated waiting time (0-10, 10-30, 30-60, &gt;60)</a:t>
            </a:r>
          </a:p>
        </p:txBody>
      </p:sp>
      <p:sp>
        <p:nvSpPr>
          <p:cNvPr id="4" name="Date Placeholder 3"/>
          <p:cNvSpPr>
            <a:spLocks noGrp="1"/>
          </p:cNvSpPr>
          <p:nvPr>
            <p:ph type="dt" sz="half" idx="10"/>
          </p:nvPr>
        </p:nvSpPr>
        <p:spPr/>
        <p:txBody>
          <a:bodyPr/>
          <a:lstStyle/>
          <a:p>
            <a:pPr eaLnBrk="1" latinLnBrk="0" hangingPunct="1"/>
            <a:fld id="{D2BD5859-B2AB-4B85-A2D8-FF4C52C1A212}" type="datetime1">
              <a:rPr lang="en-US" smtClean="0"/>
              <a:pPr eaLnBrk="1" latinLnBrk="0" hangingPunct="1"/>
              <a:t>7/18/2017</a:t>
            </a:fld>
            <a:endParaRPr lang="en-US" dirty="0"/>
          </a:p>
        </p:txBody>
      </p:sp>
      <p:sp>
        <p:nvSpPr>
          <p:cNvPr id="5" name="Slide Number Placeholder 4"/>
          <p:cNvSpPr>
            <a:spLocks noGrp="1"/>
          </p:cNvSpPr>
          <p:nvPr>
            <p:ph type="sldNum" sz="quarter" idx="12"/>
          </p:nvPr>
        </p:nvSpPr>
        <p:spPr/>
        <p:txBody>
          <a:bodyPr/>
          <a:lstStyle/>
          <a:p>
            <a:fld id="{F0C94032-CD4C-4C25-B0C2-CEC720522D92}" type="slidenum">
              <a:rPr kumimoji="0" lang="en-US" smtClean="0"/>
              <a:pPr/>
              <a:t>73</a:t>
            </a:fld>
            <a:endParaRPr kumimoji="0" lang="en-US" dirty="0">
              <a:solidFill>
                <a:srgbClr val="FFFFFF"/>
              </a:solidFill>
            </a:endParaRPr>
          </a:p>
        </p:txBody>
      </p:sp>
      <p:sp>
        <p:nvSpPr>
          <p:cNvPr id="6" name="Footer Placeholder 5"/>
          <p:cNvSpPr>
            <a:spLocks noGrp="1"/>
          </p:cNvSpPr>
          <p:nvPr>
            <p:ph type="ftr" sz="quarter" idx="11"/>
          </p:nvPr>
        </p:nvSpPr>
        <p:spPr/>
        <p:txBody>
          <a:bodyPr/>
          <a:lstStyle/>
          <a:p>
            <a:r>
              <a:rPr kumimoji="0" lang="en-US" smtClean="0"/>
              <a:t>KLE Technological University -31</a:t>
            </a:r>
            <a:endParaRPr kumimoji="0" lang="en-US"/>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fontScale="90000"/>
          </a:bodyPr>
          <a:lstStyle/>
          <a:p>
            <a:pPr eaLnBrk="1" hangingPunct="1"/>
            <a:r>
              <a:rPr lang="en-US" smtClean="0">
                <a:latin typeface="Comic Sans MS" pitchFamily="66" charset="0"/>
              </a:rPr>
              <a:t>Attribute-based representations</a:t>
            </a:r>
          </a:p>
        </p:txBody>
      </p:sp>
      <p:sp>
        <p:nvSpPr>
          <p:cNvPr id="19459" name="Rectangle 3"/>
          <p:cNvSpPr>
            <a:spLocks noGrp="1" noChangeArrowheads="1"/>
          </p:cNvSpPr>
          <p:nvPr>
            <p:ph idx="1"/>
          </p:nvPr>
        </p:nvSpPr>
        <p:spPr/>
        <p:txBody>
          <a:bodyPr>
            <a:normAutofit fontScale="92500" lnSpcReduction="20000"/>
          </a:bodyPr>
          <a:lstStyle/>
          <a:p>
            <a:pPr eaLnBrk="1" hangingPunct="1">
              <a:lnSpc>
                <a:spcPct val="80000"/>
              </a:lnSpc>
            </a:pPr>
            <a:r>
              <a:rPr lang="en-US" sz="1800" smtClean="0">
                <a:latin typeface="Comic Sans MS" pitchFamily="66" charset="0"/>
              </a:rPr>
              <a:t>Examples described by </a:t>
            </a:r>
            <a:r>
              <a:rPr lang="en-US" sz="1800" smtClean="0">
                <a:solidFill>
                  <a:schemeClr val="accent2"/>
                </a:solidFill>
                <a:latin typeface="Comic Sans MS" pitchFamily="66" charset="0"/>
              </a:rPr>
              <a:t>attribute values </a:t>
            </a:r>
            <a:r>
              <a:rPr lang="en-US" sz="1800" smtClean="0">
                <a:latin typeface="Comic Sans MS" pitchFamily="66" charset="0"/>
              </a:rPr>
              <a:t>(Boolean, discrete, continuous)</a:t>
            </a:r>
          </a:p>
          <a:p>
            <a:pPr eaLnBrk="1" hangingPunct="1">
              <a:lnSpc>
                <a:spcPct val="80000"/>
              </a:lnSpc>
            </a:pPr>
            <a:r>
              <a:rPr lang="en-US" sz="1800" smtClean="0">
                <a:latin typeface="Comic Sans MS" pitchFamily="66" charset="0"/>
              </a:rPr>
              <a:t>E.g., situations where I will/won't wait for a table:</a:t>
            </a:r>
          </a:p>
          <a:p>
            <a:pPr eaLnBrk="1" hangingPunct="1">
              <a:lnSpc>
                <a:spcPct val="80000"/>
              </a:lnSpc>
              <a:buFontTx/>
              <a:buNone/>
            </a:pPr>
            <a:endParaRPr lang="en-US" sz="1800" smtClean="0">
              <a:latin typeface="Comic Sans MS" pitchFamily="66" charset="0"/>
            </a:endParaRPr>
          </a:p>
          <a:p>
            <a:pPr eaLnBrk="1" hangingPunct="1">
              <a:lnSpc>
                <a:spcPct val="80000"/>
              </a:lnSpc>
              <a:buFontTx/>
              <a:buNone/>
            </a:pPr>
            <a:endParaRPr lang="en-US" sz="1800" smtClean="0">
              <a:latin typeface="Comic Sans MS" pitchFamily="66" charset="0"/>
            </a:endParaRPr>
          </a:p>
          <a:p>
            <a:pPr eaLnBrk="1" hangingPunct="1">
              <a:lnSpc>
                <a:spcPct val="80000"/>
              </a:lnSpc>
              <a:buFontTx/>
              <a:buNone/>
            </a:pPr>
            <a:endParaRPr lang="en-US" sz="1800" smtClean="0">
              <a:latin typeface="Comic Sans MS" pitchFamily="66" charset="0"/>
            </a:endParaRPr>
          </a:p>
          <a:p>
            <a:pPr eaLnBrk="1" hangingPunct="1">
              <a:lnSpc>
                <a:spcPct val="80000"/>
              </a:lnSpc>
              <a:buFontTx/>
              <a:buNone/>
            </a:pPr>
            <a:r>
              <a:rPr lang="en-US" sz="1800" smtClean="0">
                <a:latin typeface="Comic Sans MS" pitchFamily="66" charset="0"/>
              </a:rPr>
              <a:t>
</a:t>
            </a:r>
          </a:p>
          <a:p>
            <a:pPr eaLnBrk="1" hangingPunct="1">
              <a:lnSpc>
                <a:spcPct val="80000"/>
              </a:lnSpc>
              <a:buFontTx/>
              <a:buNone/>
            </a:pPr>
            <a:endParaRPr lang="en-US" sz="1800" smtClean="0">
              <a:latin typeface="Comic Sans MS" pitchFamily="66" charset="0"/>
            </a:endParaRPr>
          </a:p>
          <a:p>
            <a:pPr eaLnBrk="1" hangingPunct="1">
              <a:lnSpc>
                <a:spcPct val="80000"/>
              </a:lnSpc>
              <a:buFontTx/>
              <a:buNone/>
            </a:pPr>
            <a:endParaRPr lang="en-US" sz="1800" smtClean="0">
              <a:latin typeface="Comic Sans MS" pitchFamily="66" charset="0"/>
            </a:endParaRPr>
          </a:p>
          <a:p>
            <a:pPr eaLnBrk="1" hangingPunct="1">
              <a:lnSpc>
                <a:spcPct val="80000"/>
              </a:lnSpc>
            </a:pPr>
            <a:endParaRPr lang="en-US" sz="1800" smtClean="0">
              <a:solidFill>
                <a:schemeClr val="accent2"/>
              </a:solidFill>
              <a:latin typeface="Comic Sans MS" pitchFamily="66" charset="0"/>
            </a:endParaRPr>
          </a:p>
          <a:p>
            <a:pPr eaLnBrk="1" hangingPunct="1">
              <a:lnSpc>
                <a:spcPct val="80000"/>
              </a:lnSpc>
            </a:pPr>
            <a:endParaRPr lang="en-US" sz="1800" smtClean="0">
              <a:solidFill>
                <a:schemeClr val="accent2"/>
              </a:solidFill>
              <a:latin typeface="Comic Sans MS" pitchFamily="66" charset="0"/>
            </a:endParaRPr>
          </a:p>
          <a:p>
            <a:pPr eaLnBrk="1" hangingPunct="1">
              <a:lnSpc>
                <a:spcPct val="80000"/>
              </a:lnSpc>
            </a:pPr>
            <a:endParaRPr lang="en-US" sz="1800" smtClean="0">
              <a:solidFill>
                <a:schemeClr val="accent2"/>
              </a:solidFill>
              <a:latin typeface="Comic Sans MS" pitchFamily="66" charset="0"/>
            </a:endParaRPr>
          </a:p>
          <a:p>
            <a:pPr eaLnBrk="1" hangingPunct="1">
              <a:lnSpc>
                <a:spcPct val="80000"/>
              </a:lnSpc>
            </a:pPr>
            <a:endParaRPr lang="en-US" sz="1800" smtClean="0">
              <a:solidFill>
                <a:schemeClr val="accent2"/>
              </a:solidFill>
              <a:latin typeface="Comic Sans MS" pitchFamily="66" charset="0"/>
            </a:endParaRPr>
          </a:p>
          <a:p>
            <a:pPr eaLnBrk="1" hangingPunct="1">
              <a:lnSpc>
                <a:spcPct val="80000"/>
              </a:lnSpc>
            </a:pPr>
            <a:endParaRPr lang="en-US" sz="1800" smtClean="0">
              <a:solidFill>
                <a:schemeClr val="accent2"/>
              </a:solidFill>
              <a:latin typeface="Comic Sans MS" pitchFamily="66" charset="0"/>
            </a:endParaRPr>
          </a:p>
          <a:p>
            <a:pPr eaLnBrk="1" hangingPunct="1">
              <a:lnSpc>
                <a:spcPct val="80000"/>
              </a:lnSpc>
            </a:pPr>
            <a:endParaRPr lang="en-US" sz="1800" smtClean="0">
              <a:solidFill>
                <a:schemeClr val="accent2"/>
              </a:solidFill>
              <a:latin typeface="Comic Sans MS" pitchFamily="66" charset="0"/>
            </a:endParaRPr>
          </a:p>
          <a:p>
            <a:pPr eaLnBrk="1" hangingPunct="1">
              <a:lnSpc>
                <a:spcPct val="80000"/>
              </a:lnSpc>
            </a:pPr>
            <a:r>
              <a:rPr lang="en-US" sz="1800" smtClean="0">
                <a:solidFill>
                  <a:schemeClr val="accent2"/>
                </a:solidFill>
                <a:latin typeface="Comic Sans MS" pitchFamily="66" charset="0"/>
              </a:rPr>
              <a:t>Classification</a:t>
            </a:r>
            <a:r>
              <a:rPr lang="en-US" sz="1800" smtClean="0">
                <a:latin typeface="Comic Sans MS" pitchFamily="66" charset="0"/>
              </a:rPr>
              <a:t> of examples is </a:t>
            </a:r>
            <a:r>
              <a:rPr lang="en-US" sz="1800" smtClean="0">
                <a:solidFill>
                  <a:schemeClr val="accent2"/>
                </a:solidFill>
                <a:latin typeface="Comic Sans MS" pitchFamily="66" charset="0"/>
              </a:rPr>
              <a:t>positive</a:t>
            </a:r>
            <a:r>
              <a:rPr lang="en-US" sz="1800" smtClean="0">
                <a:latin typeface="Comic Sans MS" pitchFamily="66" charset="0"/>
              </a:rPr>
              <a:t> (T) or </a:t>
            </a:r>
            <a:r>
              <a:rPr lang="en-US" sz="1800" smtClean="0">
                <a:solidFill>
                  <a:schemeClr val="accent2"/>
                </a:solidFill>
                <a:latin typeface="Comic Sans MS" pitchFamily="66" charset="0"/>
              </a:rPr>
              <a:t>negative</a:t>
            </a:r>
            <a:r>
              <a:rPr lang="en-US" sz="1800" smtClean="0">
                <a:latin typeface="Comic Sans MS" pitchFamily="66" charset="0"/>
              </a:rPr>
              <a:t> (F)</a:t>
            </a:r>
          </a:p>
          <a:p>
            <a:pPr eaLnBrk="1" hangingPunct="1">
              <a:lnSpc>
                <a:spcPct val="80000"/>
              </a:lnSpc>
            </a:pPr>
            <a:r>
              <a:rPr lang="en-US" sz="1800" smtClean="0">
                <a:latin typeface="Comic Sans MS" pitchFamily="66" charset="0"/>
              </a:rPr>
              <a:t>The set of examples used for learning is called </a:t>
            </a:r>
            <a:r>
              <a:rPr lang="en-US" sz="1800" smtClean="0">
                <a:solidFill>
                  <a:schemeClr val="accent2"/>
                </a:solidFill>
                <a:latin typeface="Comic Sans MS" pitchFamily="66" charset="0"/>
              </a:rPr>
              <a:t>training set.</a:t>
            </a:r>
          </a:p>
        </p:txBody>
      </p:sp>
      <p:pic>
        <p:nvPicPr>
          <p:cNvPr id="19460" name="Picture 4"/>
          <p:cNvPicPr>
            <a:picLocks noChangeAspect="1" noChangeArrowheads="1"/>
          </p:cNvPicPr>
          <p:nvPr/>
        </p:nvPicPr>
        <p:blipFill>
          <a:blip r:embed="rId2"/>
          <a:srcRect l="53906" t="29167" r="9766" b="19792"/>
          <a:stretch>
            <a:fillRect/>
          </a:stretch>
        </p:blipFill>
        <p:spPr bwMode="auto">
          <a:xfrm>
            <a:off x="1447800" y="2209800"/>
            <a:ext cx="6096000" cy="3211513"/>
          </a:xfrm>
          <a:prstGeom prst="rect">
            <a:avLst/>
          </a:prstGeom>
          <a:noFill/>
          <a:ln w="9525">
            <a:noFill/>
            <a:miter lim="800000"/>
            <a:headEnd/>
            <a:tailEnd/>
          </a:ln>
        </p:spPr>
      </p:pic>
      <p:sp>
        <p:nvSpPr>
          <p:cNvPr id="5" name="Date Placeholder 4"/>
          <p:cNvSpPr>
            <a:spLocks noGrp="1"/>
          </p:cNvSpPr>
          <p:nvPr>
            <p:ph type="dt" sz="half" idx="10"/>
          </p:nvPr>
        </p:nvSpPr>
        <p:spPr/>
        <p:txBody>
          <a:bodyPr/>
          <a:lstStyle/>
          <a:p>
            <a:pPr eaLnBrk="1" latinLnBrk="0" hangingPunct="1"/>
            <a:fld id="{DE328E59-B048-444B-9F42-DD741E572553}" type="datetime1">
              <a:rPr lang="en-US" smtClean="0"/>
              <a:pPr eaLnBrk="1" latinLnBrk="0" hangingPunct="1"/>
              <a:t>7/18/2017</a:t>
            </a:fld>
            <a:endParaRPr lang="en-US" dirty="0"/>
          </a:p>
        </p:txBody>
      </p:sp>
      <p:sp>
        <p:nvSpPr>
          <p:cNvPr id="6" name="Slide Number Placeholder 5"/>
          <p:cNvSpPr>
            <a:spLocks noGrp="1"/>
          </p:cNvSpPr>
          <p:nvPr>
            <p:ph type="sldNum" sz="quarter" idx="12"/>
          </p:nvPr>
        </p:nvSpPr>
        <p:spPr/>
        <p:txBody>
          <a:bodyPr/>
          <a:lstStyle/>
          <a:p>
            <a:fld id="{F0C94032-CD4C-4C25-B0C2-CEC720522D92}" type="slidenum">
              <a:rPr kumimoji="0" lang="en-US" smtClean="0"/>
              <a:pPr/>
              <a:t>74</a:t>
            </a:fld>
            <a:endParaRPr kumimoji="0" lang="en-US" dirty="0">
              <a:solidFill>
                <a:srgbClr val="FFFFFF"/>
              </a:solidFill>
            </a:endParaRPr>
          </a:p>
        </p:txBody>
      </p:sp>
      <p:sp>
        <p:nvSpPr>
          <p:cNvPr id="7" name="Footer Placeholder 6"/>
          <p:cNvSpPr>
            <a:spLocks noGrp="1"/>
          </p:cNvSpPr>
          <p:nvPr>
            <p:ph type="ftr" sz="quarter" idx="11"/>
          </p:nvPr>
        </p:nvSpPr>
        <p:spPr/>
        <p:txBody>
          <a:bodyPr/>
          <a:lstStyle/>
          <a:p>
            <a:r>
              <a:rPr kumimoji="0" lang="en-US" smtClean="0"/>
              <a:t>KLE Technological University -31</a:t>
            </a:r>
            <a:endParaRPr kumimoji="0" lang="en-US"/>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4" descr="restaurant-tree"/>
          <p:cNvPicPr>
            <a:picLocks noChangeAspect="1" noChangeArrowheads="1"/>
          </p:cNvPicPr>
          <p:nvPr/>
        </p:nvPicPr>
        <p:blipFill>
          <a:blip r:embed="rId2"/>
          <a:srcRect/>
          <a:stretch>
            <a:fillRect/>
          </a:stretch>
        </p:blipFill>
        <p:spPr bwMode="auto">
          <a:xfrm>
            <a:off x="1600200" y="2286000"/>
            <a:ext cx="5791200" cy="4156075"/>
          </a:xfrm>
          <a:prstGeom prst="rect">
            <a:avLst/>
          </a:prstGeom>
          <a:noFill/>
          <a:ln w="9525">
            <a:noFill/>
            <a:miter lim="800000"/>
            <a:headEnd/>
            <a:tailEnd/>
          </a:ln>
        </p:spPr>
      </p:pic>
      <p:sp>
        <p:nvSpPr>
          <p:cNvPr id="20483" name="Rectangle 2"/>
          <p:cNvSpPr>
            <a:spLocks noGrp="1" noChangeArrowheads="1"/>
          </p:cNvSpPr>
          <p:nvPr>
            <p:ph type="title"/>
          </p:nvPr>
        </p:nvSpPr>
        <p:spPr/>
        <p:txBody>
          <a:bodyPr/>
          <a:lstStyle/>
          <a:p>
            <a:pPr eaLnBrk="1" hangingPunct="1"/>
            <a:r>
              <a:rPr lang="en-US" smtClean="0">
                <a:latin typeface="Comic Sans MS" pitchFamily="66" charset="0"/>
              </a:rPr>
              <a:t>Decision trees</a:t>
            </a:r>
          </a:p>
        </p:txBody>
      </p:sp>
      <p:sp>
        <p:nvSpPr>
          <p:cNvPr id="20484" name="Rectangle 3"/>
          <p:cNvSpPr>
            <a:spLocks noGrp="1" noChangeArrowheads="1"/>
          </p:cNvSpPr>
          <p:nvPr>
            <p:ph idx="1"/>
          </p:nvPr>
        </p:nvSpPr>
        <p:spPr/>
        <p:txBody>
          <a:bodyPr/>
          <a:lstStyle/>
          <a:p>
            <a:pPr eaLnBrk="1" hangingPunct="1"/>
            <a:r>
              <a:rPr lang="en-US" sz="2400" smtClean="0">
                <a:latin typeface="Comic Sans MS" pitchFamily="66" charset="0"/>
              </a:rPr>
              <a:t>One possible representation for hypotheses</a:t>
            </a:r>
          </a:p>
          <a:p>
            <a:pPr eaLnBrk="1" hangingPunct="1"/>
            <a:r>
              <a:rPr lang="en-US" sz="2400" smtClean="0">
                <a:latin typeface="Comic Sans MS" pitchFamily="66" charset="0"/>
              </a:rPr>
              <a:t>E.g., here is the “true” tree for deciding whether to wait:</a:t>
            </a:r>
          </a:p>
        </p:txBody>
      </p:sp>
      <p:sp>
        <p:nvSpPr>
          <p:cNvPr id="5" name="Date Placeholder 4"/>
          <p:cNvSpPr>
            <a:spLocks noGrp="1"/>
          </p:cNvSpPr>
          <p:nvPr>
            <p:ph type="dt" sz="half" idx="10"/>
          </p:nvPr>
        </p:nvSpPr>
        <p:spPr/>
        <p:txBody>
          <a:bodyPr/>
          <a:lstStyle/>
          <a:p>
            <a:pPr eaLnBrk="1" latinLnBrk="0" hangingPunct="1"/>
            <a:fld id="{E8209844-A450-47BB-B31A-D05111474A8E}" type="datetime1">
              <a:rPr lang="en-US" smtClean="0"/>
              <a:pPr eaLnBrk="1" latinLnBrk="0" hangingPunct="1"/>
              <a:t>7/18/2017</a:t>
            </a:fld>
            <a:endParaRPr lang="en-US" dirty="0"/>
          </a:p>
        </p:txBody>
      </p:sp>
      <p:sp>
        <p:nvSpPr>
          <p:cNvPr id="6" name="Slide Number Placeholder 5"/>
          <p:cNvSpPr>
            <a:spLocks noGrp="1"/>
          </p:cNvSpPr>
          <p:nvPr>
            <p:ph type="sldNum" sz="quarter" idx="12"/>
          </p:nvPr>
        </p:nvSpPr>
        <p:spPr/>
        <p:txBody>
          <a:bodyPr/>
          <a:lstStyle/>
          <a:p>
            <a:fld id="{F0C94032-CD4C-4C25-B0C2-CEC720522D92}" type="slidenum">
              <a:rPr kumimoji="0" lang="en-US" smtClean="0"/>
              <a:pPr/>
              <a:t>75</a:t>
            </a:fld>
            <a:endParaRPr kumimoji="0" lang="en-US" dirty="0">
              <a:solidFill>
                <a:srgbClr val="FFFFFF"/>
              </a:solidFill>
            </a:endParaRPr>
          </a:p>
        </p:txBody>
      </p:sp>
      <p:sp>
        <p:nvSpPr>
          <p:cNvPr id="7" name="Footer Placeholder 6"/>
          <p:cNvSpPr>
            <a:spLocks noGrp="1"/>
          </p:cNvSpPr>
          <p:nvPr>
            <p:ph type="ftr" sz="quarter" idx="11"/>
          </p:nvPr>
        </p:nvSpPr>
        <p:spPr/>
        <p:txBody>
          <a:bodyPr/>
          <a:lstStyle/>
          <a:p>
            <a:r>
              <a:rPr kumimoji="0" lang="en-US" smtClean="0"/>
              <a:t>KLE Technological University -31</a:t>
            </a:r>
            <a:endParaRPr kumimoji="0" lang="en-US"/>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smtClean="0">
                <a:latin typeface="Comic Sans MS" pitchFamily="66" charset="0"/>
              </a:rPr>
              <a:t>Expressiveness</a:t>
            </a:r>
          </a:p>
        </p:txBody>
      </p:sp>
      <p:sp>
        <p:nvSpPr>
          <p:cNvPr id="21507" name="Rectangle 3"/>
          <p:cNvSpPr>
            <a:spLocks noGrp="1" noChangeArrowheads="1"/>
          </p:cNvSpPr>
          <p:nvPr>
            <p:ph idx="1"/>
          </p:nvPr>
        </p:nvSpPr>
        <p:spPr/>
        <p:txBody>
          <a:bodyPr>
            <a:normAutofit lnSpcReduction="10000"/>
          </a:bodyPr>
          <a:lstStyle/>
          <a:p>
            <a:pPr eaLnBrk="1" hangingPunct="1">
              <a:lnSpc>
                <a:spcPct val="90000"/>
              </a:lnSpc>
            </a:pPr>
            <a:r>
              <a:rPr lang="en-US" sz="1800" smtClean="0">
                <a:latin typeface="Comic Sans MS" pitchFamily="66" charset="0"/>
              </a:rPr>
              <a:t>Decision trees can express any function of the input attributes.</a:t>
            </a:r>
          </a:p>
          <a:p>
            <a:pPr eaLnBrk="1" hangingPunct="1">
              <a:lnSpc>
                <a:spcPct val="90000"/>
              </a:lnSpc>
            </a:pPr>
            <a:r>
              <a:rPr lang="en-US" sz="1800" smtClean="0">
                <a:latin typeface="Comic Sans MS" pitchFamily="66" charset="0"/>
              </a:rPr>
              <a:t>E.g., for Boolean functions, truth table row </a:t>
            </a:r>
            <a:r>
              <a:rPr lang="en-US" sz="1800" smtClean="0">
                <a:latin typeface="Comic Sans MS" pitchFamily="66" charset="0"/>
                <a:cs typeface="Arial" charset="0"/>
              </a:rPr>
              <a:t>→ </a:t>
            </a:r>
            <a:r>
              <a:rPr lang="en-US" sz="1800" smtClean="0">
                <a:latin typeface="Comic Sans MS" pitchFamily="66" charset="0"/>
              </a:rPr>
              <a:t>path to leaf:</a:t>
            </a:r>
          </a:p>
          <a:p>
            <a:pPr eaLnBrk="1" hangingPunct="1">
              <a:lnSpc>
                <a:spcPct val="90000"/>
              </a:lnSpc>
            </a:pPr>
            <a:endParaRPr lang="en-US" sz="1800" smtClean="0">
              <a:latin typeface="Comic Sans MS" pitchFamily="66" charset="0"/>
            </a:endParaRPr>
          </a:p>
          <a:p>
            <a:pPr eaLnBrk="1" hangingPunct="1">
              <a:lnSpc>
                <a:spcPct val="90000"/>
              </a:lnSpc>
            </a:pPr>
            <a:endParaRPr lang="en-US" sz="1800" smtClean="0">
              <a:latin typeface="Comic Sans MS" pitchFamily="66" charset="0"/>
            </a:endParaRPr>
          </a:p>
          <a:p>
            <a:pPr eaLnBrk="1" hangingPunct="1">
              <a:lnSpc>
                <a:spcPct val="90000"/>
              </a:lnSpc>
            </a:pPr>
            <a:endParaRPr lang="en-US" sz="1800" smtClean="0">
              <a:latin typeface="Comic Sans MS" pitchFamily="66" charset="0"/>
            </a:endParaRPr>
          </a:p>
          <a:p>
            <a:pPr eaLnBrk="1" hangingPunct="1">
              <a:lnSpc>
                <a:spcPct val="90000"/>
              </a:lnSpc>
            </a:pPr>
            <a:endParaRPr lang="en-US" sz="1800" smtClean="0">
              <a:latin typeface="Comic Sans MS" pitchFamily="66" charset="0"/>
            </a:endParaRPr>
          </a:p>
          <a:p>
            <a:pPr eaLnBrk="1" hangingPunct="1">
              <a:lnSpc>
                <a:spcPct val="90000"/>
              </a:lnSpc>
            </a:pPr>
            <a:endParaRPr lang="en-US" sz="1800" smtClean="0">
              <a:latin typeface="Comic Sans MS" pitchFamily="66" charset="0"/>
            </a:endParaRPr>
          </a:p>
          <a:p>
            <a:pPr eaLnBrk="1" hangingPunct="1">
              <a:lnSpc>
                <a:spcPct val="90000"/>
              </a:lnSpc>
            </a:pPr>
            <a:endParaRPr lang="en-US" sz="1800" smtClean="0">
              <a:latin typeface="Comic Sans MS" pitchFamily="66" charset="0"/>
            </a:endParaRPr>
          </a:p>
          <a:p>
            <a:pPr eaLnBrk="1" hangingPunct="1">
              <a:lnSpc>
                <a:spcPct val="90000"/>
              </a:lnSpc>
            </a:pPr>
            <a:endParaRPr lang="en-US" sz="1800" smtClean="0">
              <a:latin typeface="Comic Sans MS" pitchFamily="66" charset="0"/>
            </a:endParaRPr>
          </a:p>
          <a:p>
            <a:pPr eaLnBrk="1" hangingPunct="1">
              <a:lnSpc>
                <a:spcPct val="90000"/>
              </a:lnSpc>
            </a:pPr>
            <a:endParaRPr lang="en-US" sz="1800" smtClean="0">
              <a:latin typeface="Comic Sans MS" pitchFamily="66" charset="0"/>
            </a:endParaRPr>
          </a:p>
          <a:p>
            <a:pPr eaLnBrk="1" hangingPunct="1">
              <a:lnSpc>
                <a:spcPct val="90000"/>
              </a:lnSpc>
            </a:pPr>
            <a:r>
              <a:rPr lang="en-US" sz="1800" smtClean="0">
                <a:latin typeface="Comic Sans MS" pitchFamily="66" charset="0"/>
              </a:rPr>
              <a:t>Trivially, there is a consistent decision tree for any training set with one path to leaf for each example (unless </a:t>
            </a:r>
            <a:r>
              <a:rPr lang="en-US" sz="1800" i="1" smtClean="0">
                <a:latin typeface="Comic Sans MS" pitchFamily="66" charset="0"/>
              </a:rPr>
              <a:t>f</a:t>
            </a:r>
            <a:r>
              <a:rPr lang="en-US" sz="1800" smtClean="0">
                <a:latin typeface="Comic Sans MS" pitchFamily="66" charset="0"/>
              </a:rPr>
              <a:t> nondeterministic in </a:t>
            </a:r>
            <a:r>
              <a:rPr lang="en-US" sz="1800" i="1" smtClean="0">
                <a:latin typeface="Comic Sans MS" pitchFamily="66" charset="0"/>
              </a:rPr>
              <a:t>x</a:t>
            </a:r>
            <a:r>
              <a:rPr lang="en-US" sz="1800" smtClean="0">
                <a:latin typeface="Comic Sans MS" pitchFamily="66" charset="0"/>
              </a:rPr>
              <a:t>) but it probably won't generalize to new examples</a:t>
            </a:r>
          </a:p>
          <a:p>
            <a:pPr eaLnBrk="1" hangingPunct="1">
              <a:lnSpc>
                <a:spcPct val="90000"/>
              </a:lnSpc>
            </a:pPr>
            <a:endParaRPr lang="en-US" sz="1800" smtClean="0">
              <a:latin typeface="Comic Sans MS" pitchFamily="66" charset="0"/>
            </a:endParaRPr>
          </a:p>
          <a:p>
            <a:pPr eaLnBrk="1" hangingPunct="1">
              <a:lnSpc>
                <a:spcPct val="90000"/>
              </a:lnSpc>
            </a:pPr>
            <a:r>
              <a:rPr lang="en-US" sz="1800" smtClean="0">
                <a:latin typeface="Comic Sans MS" pitchFamily="66" charset="0"/>
              </a:rPr>
              <a:t>Prefer to find more </a:t>
            </a:r>
            <a:r>
              <a:rPr lang="en-US" sz="1800" smtClean="0">
                <a:solidFill>
                  <a:schemeClr val="accent2"/>
                </a:solidFill>
                <a:latin typeface="Comic Sans MS" pitchFamily="66" charset="0"/>
              </a:rPr>
              <a:t>compact</a:t>
            </a:r>
            <a:r>
              <a:rPr lang="en-US" sz="1800" smtClean="0">
                <a:latin typeface="Comic Sans MS" pitchFamily="66" charset="0"/>
              </a:rPr>
              <a:t> decision trees</a:t>
            </a:r>
          </a:p>
        </p:txBody>
      </p:sp>
      <p:pic>
        <p:nvPicPr>
          <p:cNvPr id="21508" name="Picture 4" descr="xor-decision-tree"/>
          <p:cNvPicPr>
            <a:picLocks noChangeAspect="1" noChangeArrowheads="1"/>
          </p:cNvPicPr>
          <p:nvPr/>
        </p:nvPicPr>
        <p:blipFill>
          <a:blip r:embed="rId2"/>
          <a:srcRect/>
          <a:stretch>
            <a:fillRect/>
          </a:stretch>
        </p:blipFill>
        <p:spPr bwMode="auto">
          <a:xfrm>
            <a:off x="1524000" y="2438400"/>
            <a:ext cx="5791200" cy="1935163"/>
          </a:xfrm>
          <a:prstGeom prst="rect">
            <a:avLst/>
          </a:prstGeom>
          <a:noFill/>
          <a:ln w="9525">
            <a:noFill/>
            <a:miter lim="800000"/>
            <a:headEnd/>
            <a:tailEnd/>
          </a:ln>
        </p:spPr>
      </p:pic>
      <p:sp>
        <p:nvSpPr>
          <p:cNvPr id="5" name="Date Placeholder 4"/>
          <p:cNvSpPr>
            <a:spLocks noGrp="1"/>
          </p:cNvSpPr>
          <p:nvPr>
            <p:ph type="dt" sz="half" idx="10"/>
          </p:nvPr>
        </p:nvSpPr>
        <p:spPr/>
        <p:txBody>
          <a:bodyPr/>
          <a:lstStyle/>
          <a:p>
            <a:pPr eaLnBrk="1" latinLnBrk="0" hangingPunct="1"/>
            <a:fld id="{5CA1D230-438D-4B27-9F57-7386A031968D}" type="datetime1">
              <a:rPr lang="en-US" smtClean="0"/>
              <a:pPr eaLnBrk="1" latinLnBrk="0" hangingPunct="1"/>
              <a:t>7/18/2017</a:t>
            </a:fld>
            <a:endParaRPr lang="en-US" dirty="0"/>
          </a:p>
        </p:txBody>
      </p:sp>
      <p:sp>
        <p:nvSpPr>
          <p:cNvPr id="6" name="Slide Number Placeholder 5"/>
          <p:cNvSpPr>
            <a:spLocks noGrp="1"/>
          </p:cNvSpPr>
          <p:nvPr>
            <p:ph type="sldNum" sz="quarter" idx="12"/>
          </p:nvPr>
        </p:nvSpPr>
        <p:spPr/>
        <p:txBody>
          <a:bodyPr/>
          <a:lstStyle/>
          <a:p>
            <a:fld id="{F0C94032-CD4C-4C25-B0C2-CEC720522D92}" type="slidenum">
              <a:rPr kumimoji="0" lang="en-US" smtClean="0"/>
              <a:pPr/>
              <a:t>76</a:t>
            </a:fld>
            <a:endParaRPr kumimoji="0" lang="en-US" dirty="0">
              <a:solidFill>
                <a:srgbClr val="FFFFFF"/>
              </a:solidFill>
            </a:endParaRPr>
          </a:p>
        </p:txBody>
      </p:sp>
      <p:sp>
        <p:nvSpPr>
          <p:cNvPr id="7" name="Footer Placeholder 6"/>
          <p:cNvSpPr>
            <a:spLocks noGrp="1"/>
          </p:cNvSpPr>
          <p:nvPr>
            <p:ph type="ftr" sz="quarter" idx="11"/>
          </p:nvPr>
        </p:nvSpPr>
        <p:spPr/>
        <p:txBody>
          <a:bodyPr/>
          <a:lstStyle/>
          <a:p>
            <a:r>
              <a:rPr kumimoji="0" lang="en-US" smtClean="0"/>
              <a:t>KLE Technological University -31</a:t>
            </a:r>
            <a:endParaRPr kumimoji="0" 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p:txBody>
          <a:bodyPr>
            <a:normAutofit/>
          </a:bodyPr>
          <a:lstStyle/>
          <a:p>
            <a:pPr>
              <a:buNone/>
            </a:pPr>
            <a:r>
              <a:rPr lang="en-US" sz="6000" dirty="0" smtClean="0">
                <a:latin typeface="Arial Narrow" pitchFamily="34" charset="0"/>
              </a:rPr>
              <a:t>Quick  Revision</a:t>
            </a:r>
          </a:p>
        </p:txBody>
      </p:sp>
      <p:sp>
        <p:nvSpPr>
          <p:cNvPr id="4" name="Date Placeholder 3"/>
          <p:cNvSpPr>
            <a:spLocks noGrp="1"/>
          </p:cNvSpPr>
          <p:nvPr>
            <p:ph type="dt" sz="half" idx="10"/>
          </p:nvPr>
        </p:nvSpPr>
        <p:spPr/>
        <p:txBody>
          <a:bodyPr/>
          <a:lstStyle/>
          <a:p>
            <a:pPr eaLnBrk="1" latinLnBrk="0" hangingPunct="1"/>
            <a:fld id="{16855F6C-0D59-4DC0-B08B-9D17A3FF0506}" type="datetime1">
              <a:rPr lang="en-US" smtClean="0"/>
              <a:pPr eaLnBrk="1" latinLnBrk="0" hangingPunct="1"/>
              <a:t>7/18/2017</a:t>
            </a:fld>
            <a:endParaRPr lang="en-US" dirty="0"/>
          </a:p>
        </p:txBody>
      </p:sp>
      <p:sp>
        <p:nvSpPr>
          <p:cNvPr id="5" name="Slide Number Placeholder 4"/>
          <p:cNvSpPr>
            <a:spLocks noGrp="1"/>
          </p:cNvSpPr>
          <p:nvPr>
            <p:ph type="sldNum" sz="quarter" idx="12"/>
          </p:nvPr>
        </p:nvSpPr>
        <p:spPr/>
        <p:txBody>
          <a:bodyPr/>
          <a:lstStyle/>
          <a:p>
            <a:fld id="{F0C94032-CD4C-4C25-B0C2-CEC720522D92}" type="slidenum">
              <a:rPr kumimoji="0" lang="en-US" smtClean="0"/>
              <a:pPr/>
              <a:t>77</a:t>
            </a:fld>
            <a:endParaRPr kumimoji="0" lang="en-US" dirty="0">
              <a:solidFill>
                <a:srgbClr val="FFFFFF"/>
              </a:solidFill>
            </a:endParaRPr>
          </a:p>
        </p:txBody>
      </p:sp>
      <p:sp>
        <p:nvSpPr>
          <p:cNvPr id="6" name="Footer Placeholder 5"/>
          <p:cNvSpPr>
            <a:spLocks noGrp="1"/>
          </p:cNvSpPr>
          <p:nvPr>
            <p:ph type="ftr" sz="quarter" idx="11"/>
          </p:nvPr>
        </p:nvSpPr>
        <p:spPr/>
        <p:txBody>
          <a:bodyPr/>
          <a:lstStyle/>
          <a:p>
            <a:r>
              <a:rPr kumimoji="0" lang="en-US" smtClean="0"/>
              <a:t>KLE Technological University -31</a:t>
            </a:r>
            <a:endParaRPr kumimoji="0"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a:srcRect l="3750" t="22400" r="39375" b="16000"/>
          <a:stretch>
            <a:fillRect/>
          </a:stretch>
        </p:blipFill>
        <p:spPr bwMode="auto">
          <a:xfrm>
            <a:off x="700942" y="493074"/>
            <a:ext cx="7833458" cy="4970466"/>
          </a:xfrm>
          <a:prstGeom prst="rect">
            <a:avLst/>
          </a:prstGeom>
          <a:noFill/>
          <a:ln w="9525">
            <a:noFill/>
            <a:miter lim="800000"/>
            <a:headEnd/>
            <a:tailEnd/>
          </a:ln>
          <a:effectLst/>
        </p:spPr>
      </p:pic>
      <p:sp>
        <p:nvSpPr>
          <p:cNvPr id="5" name="Date Placeholder 4"/>
          <p:cNvSpPr>
            <a:spLocks noGrp="1"/>
          </p:cNvSpPr>
          <p:nvPr>
            <p:ph type="dt" sz="half" idx="10"/>
          </p:nvPr>
        </p:nvSpPr>
        <p:spPr/>
        <p:txBody>
          <a:bodyPr/>
          <a:lstStyle/>
          <a:p>
            <a:pPr eaLnBrk="1" latinLnBrk="0" hangingPunct="1"/>
            <a:fld id="{C36EA602-4C06-46D0-84F1-19613D8B72FC}" type="datetime1">
              <a:rPr lang="en-US" smtClean="0"/>
              <a:pPr eaLnBrk="1" latinLnBrk="0" hangingPunct="1"/>
              <a:t>7/18/2017</a:t>
            </a:fld>
            <a:endParaRPr lang="en-US" dirty="0"/>
          </a:p>
        </p:txBody>
      </p:sp>
      <p:sp>
        <p:nvSpPr>
          <p:cNvPr id="6" name="Slide Number Placeholder 5"/>
          <p:cNvSpPr>
            <a:spLocks noGrp="1"/>
          </p:cNvSpPr>
          <p:nvPr>
            <p:ph type="sldNum" sz="quarter" idx="12"/>
          </p:nvPr>
        </p:nvSpPr>
        <p:spPr/>
        <p:txBody>
          <a:bodyPr/>
          <a:lstStyle/>
          <a:p>
            <a:fld id="{F0C94032-CD4C-4C25-B0C2-CEC720522D92}" type="slidenum">
              <a:rPr kumimoji="0" lang="en-US" smtClean="0"/>
              <a:pPr/>
              <a:t>78</a:t>
            </a:fld>
            <a:endParaRPr kumimoji="0" lang="en-US" dirty="0">
              <a:solidFill>
                <a:srgbClr val="FFFFFF"/>
              </a:solidFill>
            </a:endParaRPr>
          </a:p>
        </p:txBody>
      </p:sp>
      <p:sp>
        <p:nvSpPr>
          <p:cNvPr id="7" name="Footer Placeholder 6"/>
          <p:cNvSpPr>
            <a:spLocks noGrp="1"/>
          </p:cNvSpPr>
          <p:nvPr>
            <p:ph type="ftr" sz="quarter" idx="11"/>
          </p:nvPr>
        </p:nvSpPr>
        <p:spPr/>
        <p:txBody>
          <a:bodyPr/>
          <a:lstStyle/>
          <a:p>
            <a:r>
              <a:rPr kumimoji="0" lang="en-US" smtClean="0"/>
              <a:t>KLE Technological University -31</a:t>
            </a:r>
            <a:endParaRPr kumimoji="0"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srcRect l="6563" t="24000" r="40313" b="22400"/>
          <a:stretch>
            <a:fillRect/>
          </a:stretch>
        </p:blipFill>
        <p:spPr bwMode="auto">
          <a:xfrm>
            <a:off x="639935" y="430154"/>
            <a:ext cx="7742065" cy="5665846"/>
          </a:xfrm>
          <a:prstGeom prst="rect">
            <a:avLst/>
          </a:prstGeom>
          <a:noFill/>
          <a:ln w="9525">
            <a:noFill/>
            <a:miter lim="800000"/>
            <a:headEnd/>
            <a:tailEnd/>
          </a:ln>
          <a:effectLst/>
        </p:spPr>
      </p:pic>
      <p:sp>
        <p:nvSpPr>
          <p:cNvPr id="5" name="Date Placeholder 4"/>
          <p:cNvSpPr>
            <a:spLocks noGrp="1"/>
          </p:cNvSpPr>
          <p:nvPr>
            <p:ph type="dt" sz="half" idx="10"/>
          </p:nvPr>
        </p:nvSpPr>
        <p:spPr/>
        <p:txBody>
          <a:bodyPr/>
          <a:lstStyle/>
          <a:p>
            <a:pPr eaLnBrk="1" latinLnBrk="0" hangingPunct="1"/>
            <a:fld id="{F44EC7CD-475D-4229-942F-8DB2C6A3D5A5}" type="datetime1">
              <a:rPr lang="en-US" smtClean="0"/>
              <a:pPr eaLnBrk="1" latinLnBrk="0" hangingPunct="1"/>
              <a:t>7/18/2017</a:t>
            </a:fld>
            <a:endParaRPr lang="en-US" dirty="0"/>
          </a:p>
        </p:txBody>
      </p:sp>
      <p:sp>
        <p:nvSpPr>
          <p:cNvPr id="6" name="Slide Number Placeholder 5"/>
          <p:cNvSpPr>
            <a:spLocks noGrp="1"/>
          </p:cNvSpPr>
          <p:nvPr>
            <p:ph type="sldNum" sz="quarter" idx="12"/>
          </p:nvPr>
        </p:nvSpPr>
        <p:spPr/>
        <p:txBody>
          <a:bodyPr/>
          <a:lstStyle/>
          <a:p>
            <a:fld id="{F0C94032-CD4C-4C25-B0C2-CEC720522D92}" type="slidenum">
              <a:rPr kumimoji="0" lang="en-US" smtClean="0"/>
              <a:pPr/>
              <a:t>79</a:t>
            </a:fld>
            <a:endParaRPr kumimoji="0" lang="en-US" dirty="0">
              <a:solidFill>
                <a:srgbClr val="FFFFFF"/>
              </a:solidFill>
            </a:endParaRPr>
          </a:p>
        </p:txBody>
      </p:sp>
      <p:sp>
        <p:nvSpPr>
          <p:cNvPr id="7" name="Footer Placeholder 6"/>
          <p:cNvSpPr>
            <a:spLocks noGrp="1"/>
          </p:cNvSpPr>
          <p:nvPr>
            <p:ph type="ftr" sz="quarter" idx="11"/>
          </p:nvPr>
        </p:nvSpPr>
        <p:spPr/>
        <p:txBody>
          <a:bodyPr/>
          <a:lstStyle/>
          <a:p>
            <a:r>
              <a:rPr kumimoji="0" lang="en-US" smtClean="0"/>
              <a:t>KLE Technological University -31</a:t>
            </a:r>
            <a:endParaRPr kumimoji="0"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eaLnBrk="1" latinLnBrk="0" hangingPunct="1"/>
            <a:fld id="{C339D98A-F17B-43B2-A7B0-4CEF6A008240}" type="datetime1">
              <a:rPr lang="en-US" smtClean="0"/>
              <a:pPr eaLnBrk="1" latinLnBrk="0" hangingPunct="1"/>
              <a:t>7/18/2017</a:t>
            </a:fld>
            <a:endParaRPr lang="en-US" dirty="0"/>
          </a:p>
        </p:txBody>
      </p:sp>
      <p:sp>
        <p:nvSpPr>
          <p:cNvPr id="5" name="Footer Placeholder 4"/>
          <p:cNvSpPr>
            <a:spLocks noGrp="1"/>
          </p:cNvSpPr>
          <p:nvPr>
            <p:ph type="ftr" sz="quarter" idx="11"/>
          </p:nvPr>
        </p:nvSpPr>
        <p:spPr/>
        <p:txBody>
          <a:bodyPr/>
          <a:lstStyle/>
          <a:p>
            <a:r>
              <a:rPr kumimoji="0" lang="en-US" smtClean="0"/>
              <a:t>KLE Technological University -31</a:t>
            </a:r>
            <a:endParaRPr kumimoji="0" lang="en-US"/>
          </a:p>
        </p:txBody>
      </p:sp>
      <p:sp>
        <p:nvSpPr>
          <p:cNvPr id="6" name="Slide Number Placeholder 5"/>
          <p:cNvSpPr>
            <a:spLocks noGrp="1"/>
          </p:cNvSpPr>
          <p:nvPr>
            <p:ph type="sldNum" sz="quarter" idx="12"/>
          </p:nvPr>
        </p:nvSpPr>
        <p:spPr/>
        <p:txBody>
          <a:bodyPr/>
          <a:lstStyle/>
          <a:p>
            <a:fld id="{F0C94032-CD4C-4C25-B0C2-CEC720522D92}" type="slidenum">
              <a:rPr kumimoji="0" lang="en-US" smtClean="0"/>
              <a:pPr/>
              <a:t>8</a:t>
            </a:fld>
            <a:endParaRPr kumimoji="0" lang="en-US" dirty="0">
              <a:solidFill>
                <a:srgbClr val="FFFFFF"/>
              </a:solidFill>
            </a:endParaRPr>
          </a:p>
        </p:txBody>
      </p:sp>
      <p:pic>
        <p:nvPicPr>
          <p:cNvPr id="1026" name="Picture 2"/>
          <p:cNvPicPr>
            <a:picLocks noChangeAspect="1" noChangeArrowheads="1"/>
          </p:cNvPicPr>
          <p:nvPr/>
        </p:nvPicPr>
        <p:blipFill>
          <a:blip r:embed="rId2"/>
          <a:srcRect/>
          <a:stretch>
            <a:fillRect/>
          </a:stretch>
        </p:blipFill>
        <p:spPr bwMode="auto">
          <a:xfrm>
            <a:off x="0" y="0"/>
            <a:ext cx="9143999" cy="63563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a:srcRect l="3750" t="24000" r="41250" b="14400"/>
          <a:stretch>
            <a:fillRect/>
          </a:stretch>
        </p:blipFill>
        <p:spPr bwMode="auto">
          <a:xfrm>
            <a:off x="365662" y="228600"/>
            <a:ext cx="8400386" cy="6085768"/>
          </a:xfrm>
          <a:prstGeom prst="rect">
            <a:avLst/>
          </a:prstGeom>
          <a:noFill/>
          <a:ln w="9525">
            <a:noFill/>
            <a:miter lim="800000"/>
            <a:headEnd/>
            <a:tailEnd/>
          </a:ln>
          <a:effectLst/>
        </p:spPr>
      </p:pic>
      <p:sp>
        <p:nvSpPr>
          <p:cNvPr id="5" name="Date Placeholder 4"/>
          <p:cNvSpPr>
            <a:spLocks noGrp="1"/>
          </p:cNvSpPr>
          <p:nvPr>
            <p:ph type="dt" sz="half" idx="10"/>
          </p:nvPr>
        </p:nvSpPr>
        <p:spPr/>
        <p:txBody>
          <a:bodyPr/>
          <a:lstStyle/>
          <a:p>
            <a:pPr eaLnBrk="1" latinLnBrk="0" hangingPunct="1"/>
            <a:fld id="{A8693927-6000-4125-84F5-E2F301116EF5}" type="datetime1">
              <a:rPr lang="en-US" smtClean="0"/>
              <a:pPr eaLnBrk="1" latinLnBrk="0" hangingPunct="1"/>
              <a:t>7/18/2017</a:t>
            </a:fld>
            <a:endParaRPr lang="en-US" dirty="0"/>
          </a:p>
        </p:txBody>
      </p:sp>
      <p:sp>
        <p:nvSpPr>
          <p:cNvPr id="6" name="Slide Number Placeholder 5"/>
          <p:cNvSpPr>
            <a:spLocks noGrp="1"/>
          </p:cNvSpPr>
          <p:nvPr>
            <p:ph type="sldNum" sz="quarter" idx="12"/>
          </p:nvPr>
        </p:nvSpPr>
        <p:spPr/>
        <p:txBody>
          <a:bodyPr/>
          <a:lstStyle/>
          <a:p>
            <a:fld id="{F0C94032-CD4C-4C25-B0C2-CEC720522D92}" type="slidenum">
              <a:rPr kumimoji="0" lang="en-US" smtClean="0"/>
              <a:pPr/>
              <a:t>80</a:t>
            </a:fld>
            <a:endParaRPr kumimoji="0" lang="en-US" dirty="0">
              <a:solidFill>
                <a:srgbClr val="FFFFFF"/>
              </a:solidFill>
            </a:endParaRPr>
          </a:p>
        </p:txBody>
      </p:sp>
      <p:sp>
        <p:nvSpPr>
          <p:cNvPr id="7" name="Footer Placeholder 6"/>
          <p:cNvSpPr>
            <a:spLocks noGrp="1"/>
          </p:cNvSpPr>
          <p:nvPr>
            <p:ph type="ftr" sz="quarter" idx="11"/>
          </p:nvPr>
        </p:nvSpPr>
        <p:spPr/>
        <p:txBody>
          <a:bodyPr/>
          <a:lstStyle/>
          <a:p>
            <a:r>
              <a:rPr kumimoji="0" lang="en-US" smtClean="0"/>
              <a:t>KLE Technological University -31</a:t>
            </a:r>
            <a:endParaRPr kumimoji="0"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099" name="Picture 3"/>
          <p:cNvPicPr>
            <a:picLocks noChangeAspect="1" noChangeArrowheads="1"/>
          </p:cNvPicPr>
          <p:nvPr/>
        </p:nvPicPr>
        <p:blipFill>
          <a:blip r:embed="rId2"/>
          <a:srcRect l="3750" t="24000" r="34688" b="17600"/>
          <a:stretch>
            <a:fillRect/>
          </a:stretch>
        </p:blipFill>
        <p:spPr bwMode="auto">
          <a:xfrm>
            <a:off x="148286" y="228600"/>
            <a:ext cx="8774916" cy="5867400"/>
          </a:xfrm>
          <a:prstGeom prst="rect">
            <a:avLst/>
          </a:prstGeom>
          <a:noFill/>
          <a:ln w="9525">
            <a:noFill/>
            <a:miter lim="800000"/>
            <a:headEnd/>
            <a:tailEnd/>
          </a:ln>
          <a:effectLst/>
        </p:spPr>
      </p:pic>
      <p:sp>
        <p:nvSpPr>
          <p:cNvPr id="5" name="Date Placeholder 4"/>
          <p:cNvSpPr>
            <a:spLocks noGrp="1"/>
          </p:cNvSpPr>
          <p:nvPr>
            <p:ph type="dt" sz="half" idx="10"/>
          </p:nvPr>
        </p:nvSpPr>
        <p:spPr/>
        <p:txBody>
          <a:bodyPr/>
          <a:lstStyle/>
          <a:p>
            <a:pPr eaLnBrk="1" latinLnBrk="0" hangingPunct="1"/>
            <a:fld id="{9268B7CE-AFD6-492A-87AE-7E842ACD54F3}" type="datetime1">
              <a:rPr lang="en-US" smtClean="0"/>
              <a:pPr eaLnBrk="1" latinLnBrk="0" hangingPunct="1"/>
              <a:t>7/18/2017</a:t>
            </a:fld>
            <a:endParaRPr lang="en-US" dirty="0"/>
          </a:p>
        </p:txBody>
      </p:sp>
      <p:sp>
        <p:nvSpPr>
          <p:cNvPr id="6" name="Slide Number Placeholder 5"/>
          <p:cNvSpPr>
            <a:spLocks noGrp="1"/>
          </p:cNvSpPr>
          <p:nvPr>
            <p:ph type="sldNum" sz="quarter" idx="12"/>
          </p:nvPr>
        </p:nvSpPr>
        <p:spPr/>
        <p:txBody>
          <a:bodyPr/>
          <a:lstStyle/>
          <a:p>
            <a:fld id="{F0C94032-CD4C-4C25-B0C2-CEC720522D92}" type="slidenum">
              <a:rPr kumimoji="0" lang="en-US" smtClean="0"/>
              <a:pPr/>
              <a:t>81</a:t>
            </a:fld>
            <a:endParaRPr kumimoji="0" lang="en-US" dirty="0">
              <a:solidFill>
                <a:srgbClr val="FFFFFF"/>
              </a:solidFill>
            </a:endParaRPr>
          </a:p>
        </p:txBody>
      </p:sp>
      <p:sp>
        <p:nvSpPr>
          <p:cNvPr id="7" name="Footer Placeholder 6"/>
          <p:cNvSpPr>
            <a:spLocks noGrp="1"/>
          </p:cNvSpPr>
          <p:nvPr>
            <p:ph type="ftr" sz="quarter" idx="11"/>
          </p:nvPr>
        </p:nvSpPr>
        <p:spPr/>
        <p:txBody>
          <a:bodyPr/>
          <a:lstStyle/>
          <a:p>
            <a:r>
              <a:rPr kumimoji="0" lang="en-US" smtClean="0"/>
              <a:t>KLE Technological University -31</a:t>
            </a:r>
            <a:endParaRPr kumimoji="0"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dirty="0" smtClean="0">
                <a:latin typeface="Comic Sans MS" pitchFamily="66" charset="0"/>
              </a:rPr>
              <a:t>Types of Learning</a:t>
            </a:r>
          </a:p>
        </p:txBody>
      </p:sp>
      <p:sp>
        <p:nvSpPr>
          <p:cNvPr id="10243" name="Rectangle 3"/>
          <p:cNvSpPr>
            <a:spLocks noGrp="1" noChangeArrowheads="1"/>
          </p:cNvSpPr>
          <p:nvPr>
            <p:ph idx="1"/>
          </p:nvPr>
        </p:nvSpPr>
        <p:spPr/>
        <p:txBody>
          <a:bodyPr>
            <a:normAutofit lnSpcReduction="10000"/>
          </a:bodyPr>
          <a:lstStyle/>
          <a:p>
            <a:pPr lvl="1" eaLnBrk="1" hangingPunct="1">
              <a:lnSpc>
                <a:spcPct val="80000"/>
              </a:lnSpc>
            </a:pPr>
            <a:r>
              <a:rPr lang="en-US" sz="2400" dirty="0" smtClean="0">
                <a:solidFill>
                  <a:schemeClr val="accent2"/>
                </a:solidFill>
                <a:latin typeface="Comic Sans MS" pitchFamily="66" charset="0"/>
              </a:rPr>
              <a:t>Supervised learning</a:t>
            </a:r>
            <a:r>
              <a:rPr lang="en-US" sz="2400" dirty="0" smtClean="0">
                <a:latin typeface="Comic Sans MS" pitchFamily="66" charset="0"/>
              </a:rPr>
              <a:t>: correct answer for each example. Answer can be a numeric variable, categorical variable etc.</a:t>
            </a:r>
          </a:p>
          <a:p>
            <a:pPr lvl="1" eaLnBrk="1" hangingPunct="1">
              <a:lnSpc>
                <a:spcPct val="80000"/>
              </a:lnSpc>
            </a:pPr>
            <a:endParaRPr lang="en-US" sz="2400" dirty="0" smtClean="0">
              <a:latin typeface="Comic Sans MS" pitchFamily="66" charset="0"/>
            </a:endParaRPr>
          </a:p>
          <a:p>
            <a:pPr lvl="1" eaLnBrk="1" hangingPunct="1">
              <a:lnSpc>
                <a:spcPct val="80000"/>
              </a:lnSpc>
            </a:pPr>
            <a:endParaRPr lang="en-US" sz="2400" dirty="0" smtClean="0">
              <a:latin typeface="Comic Sans MS" pitchFamily="66" charset="0"/>
            </a:endParaRPr>
          </a:p>
          <a:p>
            <a:pPr lvl="1" eaLnBrk="1" hangingPunct="1">
              <a:lnSpc>
                <a:spcPct val="80000"/>
              </a:lnSpc>
            </a:pPr>
            <a:endParaRPr lang="en-US" sz="2400" dirty="0" smtClean="0">
              <a:latin typeface="Comic Sans MS" pitchFamily="66" charset="0"/>
            </a:endParaRPr>
          </a:p>
          <a:p>
            <a:pPr lvl="1" eaLnBrk="1" hangingPunct="1">
              <a:lnSpc>
                <a:spcPct val="80000"/>
              </a:lnSpc>
            </a:pPr>
            <a:endParaRPr lang="en-US" sz="2400" dirty="0" smtClean="0">
              <a:latin typeface="Comic Sans MS" pitchFamily="66" charset="0"/>
            </a:endParaRPr>
          </a:p>
          <a:p>
            <a:pPr lvl="1" eaLnBrk="1" hangingPunct="1">
              <a:lnSpc>
                <a:spcPct val="80000"/>
              </a:lnSpc>
            </a:pPr>
            <a:endParaRPr lang="en-US" sz="2400" dirty="0" smtClean="0">
              <a:solidFill>
                <a:schemeClr val="accent2"/>
              </a:solidFill>
              <a:latin typeface="Comic Sans MS" pitchFamily="66" charset="0"/>
            </a:endParaRPr>
          </a:p>
          <a:p>
            <a:pPr lvl="1" eaLnBrk="1" hangingPunct="1">
              <a:lnSpc>
                <a:spcPct val="80000"/>
              </a:lnSpc>
            </a:pPr>
            <a:r>
              <a:rPr lang="en-US" sz="2400" dirty="0" smtClean="0">
                <a:solidFill>
                  <a:schemeClr val="accent2"/>
                </a:solidFill>
                <a:latin typeface="Comic Sans MS" pitchFamily="66" charset="0"/>
              </a:rPr>
              <a:t>Unsupervised learning</a:t>
            </a:r>
            <a:r>
              <a:rPr lang="en-US" sz="2400" dirty="0" smtClean="0">
                <a:latin typeface="Comic Sans MS" pitchFamily="66" charset="0"/>
              </a:rPr>
              <a:t>: correct answers not given – just examples (e.g. – the same figures as above , without the labels)</a:t>
            </a:r>
          </a:p>
          <a:p>
            <a:pPr lvl="1" eaLnBrk="1" hangingPunct="1">
              <a:lnSpc>
                <a:spcPct val="80000"/>
              </a:lnSpc>
            </a:pPr>
            <a:endParaRPr lang="en-US" sz="2400" dirty="0" smtClean="0">
              <a:latin typeface="Comic Sans MS" pitchFamily="66" charset="0"/>
            </a:endParaRPr>
          </a:p>
          <a:p>
            <a:pPr lvl="1" eaLnBrk="1" hangingPunct="1">
              <a:lnSpc>
                <a:spcPct val="80000"/>
              </a:lnSpc>
            </a:pPr>
            <a:r>
              <a:rPr lang="en-US" sz="2400" dirty="0" smtClean="0">
                <a:solidFill>
                  <a:schemeClr val="accent2"/>
                </a:solidFill>
                <a:latin typeface="Comic Sans MS" pitchFamily="66" charset="0"/>
              </a:rPr>
              <a:t>Reinforcement learning</a:t>
            </a:r>
            <a:r>
              <a:rPr lang="en-US" sz="2400" dirty="0" smtClean="0">
                <a:latin typeface="Comic Sans MS" pitchFamily="66" charset="0"/>
              </a:rPr>
              <a:t>: occasional rewards</a:t>
            </a:r>
          </a:p>
        </p:txBody>
      </p:sp>
      <p:pic>
        <p:nvPicPr>
          <p:cNvPr id="50180" name="Picture 4" descr="m-001-1c"/>
          <p:cNvPicPr>
            <a:picLocks noChangeAspect="1" noChangeArrowheads="1"/>
          </p:cNvPicPr>
          <p:nvPr/>
        </p:nvPicPr>
        <p:blipFill>
          <a:blip r:embed="rId2"/>
          <a:srcRect/>
          <a:stretch>
            <a:fillRect/>
          </a:stretch>
        </p:blipFill>
        <p:spPr bwMode="auto">
          <a:xfrm>
            <a:off x="990600" y="2743200"/>
            <a:ext cx="1149350" cy="1254125"/>
          </a:xfrm>
          <a:prstGeom prst="rect">
            <a:avLst/>
          </a:prstGeom>
          <a:noFill/>
          <a:ln w="9525">
            <a:noFill/>
            <a:miter lim="800000"/>
            <a:headEnd/>
            <a:tailEnd/>
          </a:ln>
        </p:spPr>
      </p:pic>
      <p:pic>
        <p:nvPicPr>
          <p:cNvPr id="50181" name="Picture 5" descr="m-002-1"/>
          <p:cNvPicPr>
            <a:picLocks noChangeAspect="1" noChangeArrowheads="1"/>
          </p:cNvPicPr>
          <p:nvPr/>
        </p:nvPicPr>
        <p:blipFill>
          <a:blip r:embed="rId3"/>
          <a:srcRect/>
          <a:stretch>
            <a:fillRect/>
          </a:stretch>
        </p:blipFill>
        <p:spPr bwMode="auto">
          <a:xfrm>
            <a:off x="2246313" y="2743200"/>
            <a:ext cx="1176337" cy="1219200"/>
          </a:xfrm>
          <a:prstGeom prst="rect">
            <a:avLst/>
          </a:prstGeom>
          <a:noFill/>
          <a:ln w="9525">
            <a:noFill/>
            <a:miter lim="800000"/>
            <a:headEnd/>
            <a:tailEnd/>
          </a:ln>
        </p:spPr>
      </p:pic>
      <p:pic>
        <p:nvPicPr>
          <p:cNvPr id="50182" name="Picture 6" descr="m-004-14"/>
          <p:cNvPicPr>
            <a:picLocks noChangeAspect="1" noChangeArrowheads="1"/>
          </p:cNvPicPr>
          <p:nvPr/>
        </p:nvPicPr>
        <p:blipFill>
          <a:blip r:embed="rId4"/>
          <a:srcRect/>
          <a:stretch>
            <a:fillRect/>
          </a:stretch>
        </p:blipFill>
        <p:spPr bwMode="auto">
          <a:xfrm>
            <a:off x="5980113" y="2743200"/>
            <a:ext cx="1176337" cy="1219200"/>
          </a:xfrm>
          <a:prstGeom prst="rect">
            <a:avLst/>
          </a:prstGeom>
          <a:noFill/>
          <a:ln w="9525">
            <a:noFill/>
            <a:miter lim="800000"/>
            <a:headEnd/>
            <a:tailEnd/>
          </a:ln>
        </p:spPr>
      </p:pic>
      <p:sp>
        <p:nvSpPr>
          <p:cNvPr id="50183" name="Text Box 7"/>
          <p:cNvSpPr txBox="1">
            <a:spLocks noChangeArrowheads="1"/>
          </p:cNvSpPr>
          <p:nvPr/>
        </p:nvSpPr>
        <p:spPr bwMode="auto">
          <a:xfrm>
            <a:off x="1371600" y="3976688"/>
            <a:ext cx="381000" cy="366712"/>
          </a:xfrm>
          <a:prstGeom prst="rect">
            <a:avLst/>
          </a:prstGeom>
          <a:noFill/>
          <a:ln w="9525">
            <a:noFill/>
            <a:miter lim="800000"/>
            <a:headEnd/>
            <a:tailEnd/>
          </a:ln>
        </p:spPr>
        <p:txBody>
          <a:bodyPr>
            <a:spAutoFit/>
          </a:bodyPr>
          <a:lstStyle/>
          <a:p>
            <a:pPr>
              <a:spcBef>
                <a:spcPct val="50000"/>
              </a:spcBef>
            </a:pPr>
            <a:r>
              <a:rPr lang="en-US" b="1">
                <a:solidFill>
                  <a:srgbClr val="FF0000"/>
                </a:solidFill>
              </a:rPr>
              <a:t>M</a:t>
            </a:r>
          </a:p>
        </p:txBody>
      </p:sp>
      <p:pic>
        <p:nvPicPr>
          <p:cNvPr id="50185" name="Picture 9" descr="w-002-1"/>
          <p:cNvPicPr>
            <a:picLocks noChangeAspect="1" noChangeArrowheads="1"/>
          </p:cNvPicPr>
          <p:nvPr/>
        </p:nvPicPr>
        <p:blipFill>
          <a:blip r:embed="rId5"/>
          <a:srcRect/>
          <a:stretch>
            <a:fillRect/>
          </a:stretch>
        </p:blipFill>
        <p:spPr bwMode="auto">
          <a:xfrm>
            <a:off x="3530600" y="2743200"/>
            <a:ext cx="1117600" cy="1219200"/>
          </a:xfrm>
          <a:prstGeom prst="rect">
            <a:avLst/>
          </a:prstGeom>
          <a:noFill/>
          <a:ln w="9525">
            <a:noFill/>
            <a:miter lim="800000"/>
            <a:headEnd/>
            <a:tailEnd/>
          </a:ln>
        </p:spPr>
      </p:pic>
      <p:pic>
        <p:nvPicPr>
          <p:cNvPr id="50186" name="Picture 10" descr="w-003-14"/>
          <p:cNvPicPr>
            <a:picLocks noChangeAspect="1" noChangeArrowheads="1"/>
          </p:cNvPicPr>
          <p:nvPr/>
        </p:nvPicPr>
        <p:blipFill>
          <a:blip r:embed="rId6"/>
          <a:srcRect/>
          <a:stretch>
            <a:fillRect/>
          </a:stretch>
        </p:blipFill>
        <p:spPr bwMode="auto">
          <a:xfrm>
            <a:off x="4754563" y="2743200"/>
            <a:ext cx="1117600" cy="1219200"/>
          </a:xfrm>
          <a:prstGeom prst="rect">
            <a:avLst/>
          </a:prstGeom>
          <a:noFill/>
          <a:ln w="9525">
            <a:noFill/>
            <a:miter lim="800000"/>
            <a:headEnd/>
            <a:tailEnd/>
          </a:ln>
        </p:spPr>
      </p:pic>
      <p:sp>
        <p:nvSpPr>
          <p:cNvPr id="50187" name="Text Box 11"/>
          <p:cNvSpPr txBox="1">
            <a:spLocks noChangeArrowheads="1"/>
          </p:cNvSpPr>
          <p:nvPr/>
        </p:nvSpPr>
        <p:spPr bwMode="auto">
          <a:xfrm>
            <a:off x="2590800" y="3976688"/>
            <a:ext cx="381000" cy="366712"/>
          </a:xfrm>
          <a:prstGeom prst="rect">
            <a:avLst/>
          </a:prstGeom>
          <a:noFill/>
          <a:ln w="9525">
            <a:noFill/>
            <a:miter lim="800000"/>
            <a:headEnd/>
            <a:tailEnd/>
          </a:ln>
        </p:spPr>
        <p:txBody>
          <a:bodyPr>
            <a:spAutoFit/>
          </a:bodyPr>
          <a:lstStyle/>
          <a:p>
            <a:pPr>
              <a:spcBef>
                <a:spcPct val="50000"/>
              </a:spcBef>
            </a:pPr>
            <a:r>
              <a:rPr lang="en-US" b="1">
                <a:solidFill>
                  <a:srgbClr val="FF0000"/>
                </a:solidFill>
              </a:rPr>
              <a:t>M</a:t>
            </a:r>
          </a:p>
        </p:txBody>
      </p:sp>
      <p:sp>
        <p:nvSpPr>
          <p:cNvPr id="50188" name="Text Box 12"/>
          <p:cNvSpPr txBox="1">
            <a:spLocks noChangeArrowheads="1"/>
          </p:cNvSpPr>
          <p:nvPr/>
        </p:nvSpPr>
        <p:spPr bwMode="auto">
          <a:xfrm>
            <a:off x="6400800" y="3976688"/>
            <a:ext cx="381000" cy="366712"/>
          </a:xfrm>
          <a:prstGeom prst="rect">
            <a:avLst/>
          </a:prstGeom>
          <a:noFill/>
          <a:ln w="9525">
            <a:noFill/>
            <a:miter lim="800000"/>
            <a:headEnd/>
            <a:tailEnd/>
          </a:ln>
        </p:spPr>
        <p:txBody>
          <a:bodyPr>
            <a:spAutoFit/>
          </a:bodyPr>
          <a:lstStyle/>
          <a:p>
            <a:pPr>
              <a:spcBef>
                <a:spcPct val="50000"/>
              </a:spcBef>
            </a:pPr>
            <a:r>
              <a:rPr lang="en-US" b="1">
                <a:solidFill>
                  <a:srgbClr val="FF0000"/>
                </a:solidFill>
              </a:rPr>
              <a:t>M</a:t>
            </a:r>
          </a:p>
        </p:txBody>
      </p:sp>
      <p:sp>
        <p:nvSpPr>
          <p:cNvPr id="50189" name="Text Box 13"/>
          <p:cNvSpPr txBox="1">
            <a:spLocks noChangeArrowheads="1"/>
          </p:cNvSpPr>
          <p:nvPr/>
        </p:nvSpPr>
        <p:spPr bwMode="auto">
          <a:xfrm>
            <a:off x="3886200" y="3976688"/>
            <a:ext cx="381000" cy="366712"/>
          </a:xfrm>
          <a:prstGeom prst="rect">
            <a:avLst/>
          </a:prstGeom>
          <a:noFill/>
          <a:ln w="9525">
            <a:noFill/>
            <a:miter lim="800000"/>
            <a:headEnd/>
            <a:tailEnd/>
          </a:ln>
        </p:spPr>
        <p:txBody>
          <a:bodyPr>
            <a:spAutoFit/>
          </a:bodyPr>
          <a:lstStyle/>
          <a:p>
            <a:pPr>
              <a:spcBef>
                <a:spcPct val="50000"/>
              </a:spcBef>
            </a:pPr>
            <a:r>
              <a:rPr lang="en-US" b="1">
                <a:solidFill>
                  <a:srgbClr val="FF0000"/>
                </a:solidFill>
              </a:rPr>
              <a:t>F</a:t>
            </a:r>
          </a:p>
        </p:txBody>
      </p:sp>
      <p:sp>
        <p:nvSpPr>
          <p:cNvPr id="50190" name="Text Box 14"/>
          <p:cNvSpPr txBox="1">
            <a:spLocks noChangeArrowheads="1"/>
          </p:cNvSpPr>
          <p:nvPr/>
        </p:nvSpPr>
        <p:spPr bwMode="auto">
          <a:xfrm>
            <a:off x="5181600" y="3976688"/>
            <a:ext cx="381000" cy="366712"/>
          </a:xfrm>
          <a:prstGeom prst="rect">
            <a:avLst/>
          </a:prstGeom>
          <a:noFill/>
          <a:ln w="9525">
            <a:noFill/>
            <a:miter lim="800000"/>
            <a:headEnd/>
            <a:tailEnd/>
          </a:ln>
        </p:spPr>
        <p:txBody>
          <a:bodyPr>
            <a:spAutoFit/>
          </a:bodyPr>
          <a:lstStyle/>
          <a:p>
            <a:pPr>
              <a:spcBef>
                <a:spcPct val="50000"/>
              </a:spcBef>
            </a:pPr>
            <a:r>
              <a:rPr lang="en-US" b="1">
                <a:solidFill>
                  <a:srgbClr val="FF0000"/>
                </a:solidFill>
              </a:rPr>
              <a:t>F</a:t>
            </a:r>
          </a:p>
        </p:txBody>
      </p:sp>
      <p:pic>
        <p:nvPicPr>
          <p:cNvPr id="50191" name="Picture 15" descr="w-008-1"/>
          <p:cNvPicPr>
            <a:picLocks noChangeAspect="1" noChangeArrowheads="1"/>
          </p:cNvPicPr>
          <p:nvPr/>
        </p:nvPicPr>
        <p:blipFill>
          <a:blip r:embed="rId7"/>
          <a:srcRect/>
          <a:stretch>
            <a:fillRect/>
          </a:stretch>
        </p:blipFill>
        <p:spPr bwMode="auto">
          <a:xfrm>
            <a:off x="7264400" y="2743200"/>
            <a:ext cx="1117600" cy="1219200"/>
          </a:xfrm>
          <a:prstGeom prst="rect">
            <a:avLst/>
          </a:prstGeom>
          <a:noFill/>
          <a:ln w="9525">
            <a:noFill/>
            <a:miter lim="800000"/>
            <a:headEnd/>
            <a:tailEnd/>
          </a:ln>
        </p:spPr>
      </p:pic>
      <p:sp>
        <p:nvSpPr>
          <p:cNvPr id="50192" name="Text Box 16"/>
          <p:cNvSpPr txBox="1">
            <a:spLocks noChangeArrowheads="1"/>
          </p:cNvSpPr>
          <p:nvPr/>
        </p:nvSpPr>
        <p:spPr bwMode="auto">
          <a:xfrm>
            <a:off x="7620000" y="3976688"/>
            <a:ext cx="381000" cy="366712"/>
          </a:xfrm>
          <a:prstGeom prst="rect">
            <a:avLst/>
          </a:prstGeom>
          <a:noFill/>
          <a:ln w="9525">
            <a:noFill/>
            <a:miter lim="800000"/>
            <a:headEnd/>
            <a:tailEnd/>
          </a:ln>
        </p:spPr>
        <p:txBody>
          <a:bodyPr>
            <a:spAutoFit/>
          </a:bodyPr>
          <a:lstStyle/>
          <a:p>
            <a:pPr>
              <a:spcBef>
                <a:spcPct val="50000"/>
              </a:spcBef>
            </a:pPr>
            <a:r>
              <a:rPr lang="en-US" b="1">
                <a:solidFill>
                  <a:srgbClr val="FF0000"/>
                </a:solidFill>
              </a:rPr>
              <a:t>F</a:t>
            </a:r>
          </a:p>
        </p:txBody>
      </p:sp>
      <p:sp>
        <p:nvSpPr>
          <p:cNvPr id="16" name="Date Placeholder 15"/>
          <p:cNvSpPr>
            <a:spLocks noGrp="1"/>
          </p:cNvSpPr>
          <p:nvPr>
            <p:ph type="dt" sz="half" idx="10"/>
          </p:nvPr>
        </p:nvSpPr>
        <p:spPr/>
        <p:txBody>
          <a:bodyPr/>
          <a:lstStyle/>
          <a:p>
            <a:pPr eaLnBrk="1" latinLnBrk="0" hangingPunct="1"/>
            <a:fld id="{D5F56AA5-F905-47D9-B2E4-46ECC30AE6B0}" type="datetime1">
              <a:rPr lang="en-US" smtClean="0"/>
              <a:pPr eaLnBrk="1" latinLnBrk="0" hangingPunct="1"/>
              <a:t>7/18/2017</a:t>
            </a:fld>
            <a:endParaRPr lang="en-US" dirty="0"/>
          </a:p>
        </p:txBody>
      </p:sp>
      <p:sp>
        <p:nvSpPr>
          <p:cNvPr id="17" name="Slide Number Placeholder 16"/>
          <p:cNvSpPr>
            <a:spLocks noGrp="1"/>
          </p:cNvSpPr>
          <p:nvPr>
            <p:ph type="sldNum" sz="quarter" idx="12"/>
          </p:nvPr>
        </p:nvSpPr>
        <p:spPr/>
        <p:txBody>
          <a:bodyPr/>
          <a:lstStyle/>
          <a:p>
            <a:fld id="{F0C94032-CD4C-4C25-B0C2-CEC720522D92}" type="slidenum">
              <a:rPr kumimoji="0" lang="en-US" smtClean="0"/>
              <a:pPr/>
              <a:t>82</a:t>
            </a:fld>
            <a:endParaRPr kumimoji="0" lang="en-US" dirty="0">
              <a:solidFill>
                <a:srgbClr val="FFFFFF"/>
              </a:solidFill>
            </a:endParaRPr>
          </a:p>
        </p:txBody>
      </p:sp>
      <p:sp>
        <p:nvSpPr>
          <p:cNvPr id="18" name="Footer Placeholder 17"/>
          <p:cNvSpPr>
            <a:spLocks noGrp="1"/>
          </p:cNvSpPr>
          <p:nvPr>
            <p:ph type="ftr" sz="quarter" idx="11"/>
          </p:nvPr>
        </p:nvSpPr>
        <p:spPr/>
        <p:txBody>
          <a:bodyPr/>
          <a:lstStyle/>
          <a:p>
            <a:r>
              <a:rPr kumimoji="0" lang="en-US" smtClean="0"/>
              <a:t>KLE Technological University -31</a:t>
            </a:r>
            <a:endParaRPr kumimoji="0" 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0180"/>
                                        </p:tgtEl>
                                        <p:attrNameLst>
                                          <p:attrName>style.visibility</p:attrName>
                                        </p:attrNameLst>
                                      </p:cBhvr>
                                      <p:to>
                                        <p:strVal val="visible"/>
                                      </p:to>
                                    </p:set>
                                    <p:animEffect transition="in" filter="blinds(horizontal)">
                                      <p:cBhvr>
                                        <p:cTn id="7" dur="500"/>
                                        <p:tgtEl>
                                          <p:spTgt spid="50180"/>
                                        </p:tgtEl>
                                      </p:cBhvr>
                                    </p:animEffect>
                                  </p:childTnLst>
                                </p:cTn>
                              </p:par>
                              <p:par>
                                <p:cTn id="8" presetID="3" presetClass="entr" presetSubtype="10" fill="hold" nodeType="withEffect">
                                  <p:stCondLst>
                                    <p:cond delay="0"/>
                                  </p:stCondLst>
                                  <p:childTnLst>
                                    <p:set>
                                      <p:cBhvr>
                                        <p:cTn id="9" dur="1" fill="hold">
                                          <p:stCondLst>
                                            <p:cond delay="0"/>
                                          </p:stCondLst>
                                        </p:cTn>
                                        <p:tgtEl>
                                          <p:spTgt spid="50181"/>
                                        </p:tgtEl>
                                        <p:attrNameLst>
                                          <p:attrName>style.visibility</p:attrName>
                                        </p:attrNameLst>
                                      </p:cBhvr>
                                      <p:to>
                                        <p:strVal val="visible"/>
                                      </p:to>
                                    </p:set>
                                    <p:animEffect transition="in" filter="blinds(horizontal)">
                                      <p:cBhvr>
                                        <p:cTn id="10" dur="500"/>
                                        <p:tgtEl>
                                          <p:spTgt spid="50181"/>
                                        </p:tgtEl>
                                      </p:cBhvr>
                                    </p:animEffect>
                                  </p:childTnLst>
                                </p:cTn>
                              </p:par>
                              <p:par>
                                <p:cTn id="11" presetID="3" presetClass="entr" presetSubtype="10" fill="hold" nodeType="withEffect">
                                  <p:stCondLst>
                                    <p:cond delay="0"/>
                                  </p:stCondLst>
                                  <p:childTnLst>
                                    <p:set>
                                      <p:cBhvr>
                                        <p:cTn id="12" dur="1" fill="hold">
                                          <p:stCondLst>
                                            <p:cond delay="0"/>
                                          </p:stCondLst>
                                        </p:cTn>
                                        <p:tgtEl>
                                          <p:spTgt spid="50182"/>
                                        </p:tgtEl>
                                        <p:attrNameLst>
                                          <p:attrName>style.visibility</p:attrName>
                                        </p:attrNameLst>
                                      </p:cBhvr>
                                      <p:to>
                                        <p:strVal val="visible"/>
                                      </p:to>
                                    </p:set>
                                    <p:animEffect transition="in" filter="blinds(horizontal)">
                                      <p:cBhvr>
                                        <p:cTn id="13" dur="500"/>
                                        <p:tgtEl>
                                          <p:spTgt spid="50182"/>
                                        </p:tgtEl>
                                      </p:cBhvr>
                                    </p:animEffect>
                                  </p:childTnLst>
                                </p:cTn>
                              </p:par>
                              <p:par>
                                <p:cTn id="14" presetID="3" presetClass="entr" presetSubtype="10" fill="hold" nodeType="withEffect">
                                  <p:stCondLst>
                                    <p:cond delay="0"/>
                                  </p:stCondLst>
                                  <p:childTnLst>
                                    <p:set>
                                      <p:cBhvr>
                                        <p:cTn id="15" dur="1" fill="hold">
                                          <p:stCondLst>
                                            <p:cond delay="0"/>
                                          </p:stCondLst>
                                        </p:cTn>
                                        <p:tgtEl>
                                          <p:spTgt spid="50185"/>
                                        </p:tgtEl>
                                        <p:attrNameLst>
                                          <p:attrName>style.visibility</p:attrName>
                                        </p:attrNameLst>
                                      </p:cBhvr>
                                      <p:to>
                                        <p:strVal val="visible"/>
                                      </p:to>
                                    </p:set>
                                    <p:animEffect transition="in" filter="blinds(horizontal)">
                                      <p:cBhvr>
                                        <p:cTn id="16" dur="500"/>
                                        <p:tgtEl>
                                          <p:spTgt spid="50185"/>
                                        </p:tgtEl>
                                      </p:cBhvr>
                                    </p:animEffect>
                                  </p:childTnLst>
                                </p:cTn>
                              </p:par>
                              <p:par>
                                <p:cTn id="17" presetID="3" presetClass="entr" presetSubtype="10" fill="hold" nodeType="withEffect">
                                  <p:stCondLst>
                                    <p:cond delay="0"/>
                                  </p:stCondLst>
                                  <p:childTnLst>
                                    <p:set>
                                      <p:cBhvr>
                                        <p:cTn id="18" dur="1" fill="hold">
                                          <p:stCondLst>
                                            <p:cond delay="0"/>
                                          </p:stCondLst>
                                        </p:cTn>
                                        <p:tgtEl>
                                          <p:spTgt spid="50186"/>
                                        </p:tgtEl>
                                        <p:attrNameLst>
                                          <p:attrName>style.visibility</p:attrName>
                                        </p:attrNameLst>
                                      </p:cBhvr>
                                      <p:to>
                                        <p:strVal val="visible"/>
                                      </p:to>
                                    </p:set>
                                    <p:animEffect transition="in" filter="blinds(horizontal)">
                                      <p:cBhvr>
                                        <p:cTn id="19" dur="500"/>
                                        <p:tgtEl>
                                          <p:spTgt spid="50186"/>
                                        </p:tgtEl>
                                      </p:cBhvr>
                                    </p:animEffect>
                                  </p:childTnLst>
                                </p:cTn>
                              </p:par>
                              <p:par>
                                <p:cTn id="20" presetID="3" presetClass="entr" presetSubtype="10" fill="hold" nodeType="withEffect">
                                  <p:stCondLst>
                                    <p:cond delay="0"/>
                                  </p:stCondLst>
                                  <p:childTnLst>
                                    <p:set>
                                      <p:cBhvr>
                                        <p:cTn id="21" dur="1" fill="hold">
                                          <p:stCondLst>
                                            <p:cond delay="0"/>
                                          </p:stCondLst>
                                        </p:cTn>
                                        <p:tgtEl>
                                          <p:spTgt spid="50191"/>
                                        </p:tgtEl>
                                        <p:attrNameLst>
                                          <p:attrName>style.visibility</p:attrName>
                                        </p:attrNameLst>
                                      </p:cBhvr>
                                      <p:to>
                                        <p:strVal val="visible"/>
                                      </p:to>
                                    </p:set>
                                    <p:animEffect transition="in" filter="blinds(horizontal)">
                                      <p:cBhvr>
                                        <p:cTn id="22" dur="500"/>
                                        <p:tgtEl>
                                          <p:spTgt spid="5019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0183"/>
                                        </p:tgtEl>
                                        <p:attrNameLst>
                                          <p:attrName>style.visibility</p:attrName>
                                        </p:attrNameLst>
                                      </p:cBhvr>
                                      <p:to>
                                        <p:strVal val="visible"/>
                                      </p:to>
                                    </p:set>
                                    <p:animEffect transition="in" filter="blinds(horizontal)">
                                      <p:cBhvr>
                                        <p:cTn id="27" dur="500"/>
                                        <p:tgtEl>
                                          <p:spTgt spid="50183"/>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50187"/>
                                        </p:tgtEl>
                                        <p:attrNameLst>
                                          <p:attrName>style.visibility</p:attrName>
                                        </p:attrNameLst>
                                      </p:cBhvr>
                                      <p:to>
                                        <p:strVal val="visible"/>
                                      </p:to>
                                    </p:set>
                                    <p:animEffect transition="in" filter="blinds(horizontal)">
                                      <p:cBhvr>
                                        <p:cTn id="30" dur="500"/>
                                        <p:tgtEl>
                                          <p:spTgt spid="50187"/>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50188"/>
                                        </p:tgtEl>
                                        <p:attrNameLst>
                                          <p:attrName>style.visibility</p:attrName>
                                        </p:attrNameLst>
                                      </p:cBhvr>
                                      <p:to>
                                        <p:strVal val="visible"/>
                                      </p:to>
                                    </p:set>
                                    <p:animEffect transition="in" filter="blinds(horizontal)">
                                      <p:cBhvr>
                                        <p:cTn id="33" dur="500"/>
                                        <p:tgtEl>
                                          <p:spTgt spid="50188"/>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50189"/>
                                        </p:tgtEl>
                                        <p:attrNameLst>
                                          <p:attrName>style.visibility</p:attrName>
                                        </p:attrNameLst>
                                      </p:cBhvr>
                                      <p:to>
                                        <p:strVal val="visible"/>
                                      </p:to>
                                    </p:set>
                                    <p:animEffect transition="in" filter="blinds(horizontal)">
                                      <p:cBhvr>
                                        <p:cTn id="36" dur="500"/>
                                        <p:tgtEl>
                                          <p:spTgt spid="50189"/>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50190"/>
                                        </p:tgtEl>
                                        <p:attrNameLst>
                                          <p:attrName>style.visibility</p:attrName>
                                        </p:attrNameLst>
                                      </p:cBhvr>
                                      <p:to>
                                        <p:strVal val="visible"/>
                                      </p:to>
                                    </p:set>
                                    <p:animEffect transition="in" filter="blinds(horizontal)">
                                      <p:cBhvr>
                                        <p:cTn id="39" dur="500"/>
                                        <p:tgtEl>
                                          <p:spTgt spid="50190"/>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50192"/>
                                        </p:tgtEl>
                                        <p:attrNameLst>
                                          <p:attrName>style.visibility</p:attrName>
                                        </p:attrNameLst>
                                      </p:cBhvr>
                                      <p:to>
                                        <p:strVal val="visible"/>
                                      </p:to>
                                    </p:set>
                                    <p:animEffect transition="in" filter="blinds(horizontal)">
                                      <p:cBhvr>
                                        <p:cTn id="42" dur="500"/>
                                        <p:tgtEl>
                                          <p:spTgt spid="50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3" grpId="0"/>
      <p:bldP spid="50187" grpId="0"/>
      <p:bldP spid="50188" grpId="0"/>
      <p:bldP spid="50189" grpId="0"/>
      <p:bldP spid="50190" grpId="0"/>
      <p:bldP spid="5019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2"/>
          <a:srcRect l="7500" t="24000" r="36563" b="17600"/>
          <a:stretch>
            <a:fillRect/>
          </a:stretch>
        </p:blipFill>
        <p:spPr bwMode="auto">
          <a:xfrm>
            <a:off x="95950" y="366324"/>
            <a:ext cx="8670097" cy="5302956"/>
          </a:xfrm>
          <a:prstGeom prst="rect">
            <a:avLst/>
          </a:prstGeom>
          <a:noFill/>
          <a:ln w="9525">
            <a:noFill/>
            <a:miter lim="800000"/>
            <a:headEnd/>
            <a:tailEnd/>
          </a:ln>
          <a:effectLst/>
        </p:spPr>
      </p:pic>
      <p:sp>
        <p:nvSpPr>
          <p:cNvPr id="5" name="Date Placeholder 4"/>
          <p:cNvSpPr>
            <a:spLocks noGrp="1"/>
          </p:cNvSpPr>
          <p:nvPr>
            <p:ph type="dt" sz="half" idx="10"/>
          </p:nvPr>
        </p:nvSpPr>
        <p:spPr/>
        <p:txBody>
          <a:bodyPr/>
          <a:lstStyle/>
          <a:p>
            <a:pPr eaLnBrk="1" latinLnBrk="0" hangingPunct="1"/>
            <a:fld id="{1B0F9D5F-225C-41AC-900E-705EEFB64100}" type="datetime1">
              <a:rPr lang="en-US" smtClean="0"/>
              <a:pPr eaLnBrk="1" latinLnBrk="0" hangingPunct="1"/>
              <a:t>7/18/2017</a:t>
            </a:fld>
            <a:endParaRPr lang="en-US" dirty="0"/>
          </a:p>
        </p:txBody>
      </p:sp>
      <p:sp>
        <p:nvSpPr>
          <p:cNvPr id="6" name="Slide Number Placeholder 5"/>
          <p:cNvSpPr>
            <a:spLocks noGrp="1"/>
          </p:cNvSpPr>
          <p:nvPr>
            <p:ph type="sldNum" sz="quarter" idx="12"/>
          </p:nvPr>
        </p:nvSpPr>
        <p:spPr/>
        <p:txBody>
          <a:bodyPr/>
          <a:lstStyle/>
          <a:p>
            <a:fld id="{F0C94032-CD4C-4C25-B0C2-CEC720522D92}" type="slidenum">
              <a:rPr kumimoji="0" lang="en-US" smtClean="0"/>
              <a:pPr/>
              <a:t>83</a:t>
            </a:fld>
            <a:endParaRPr kumimoji="0" lang="en-US" dirty="0">
              <a:solidFill>
                <a:srgbClr val="FFFFFF"/>
              </a:solidFill>
            </a:endParaRPr>
          </a:p>
        </p:txBody>
      </p:sp>
      <p:sp>
        <p:nvSpPr>
          <p:cNvPr id="7" name="Footer Placeholder 6"/>
          <p:cNvSpPr>
            <a:spLocks noGrp="1"/>
          </p:cNvSpPr>
          <p:nvPr>
            <p:ph type="ftr" sz="quarter" idx="11"/>
          </p:nvPr>
        </p:nvSpPr>
        <p:spPr/>
        <p:txBody>
          <a:bodyPr/>
          <a:lstStyle/>
          <a:p>
            <a:r>
              <a:rPr kumimoji="0" lang="en-US" smtClean="0"/>
              <a:t>KLE Technological University -31</a:t>
            </a:r>
            <a:endParaRPr kumimoji="0"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2"/>
          <a:srcRect l="7500" t="24000" r="34688" b="17600"/>
          <a:stretch>
            <a:fillRect/>
          </a:stretch>
        </p:blipFill>
        <p:spPr bwMode="auto">
          <a:xfrm>
            <a:off x="731327" y="525666"/>
            <a:ext cx="8034721" cy="4754994"/>
          </a:xfrm>
          <a:prstGeom prst="rect">
            <a:avLst/>
          </a:prstGeom>
          <a:noFill/>
          <a:ln w="9525">
            <a:noFill/>
            <a:miter lim="800000"/>
            <a:headEnd/>
            <a:tailEnd/>
          </a:ln>
          <a:effectLst/>
        </p:spPr>
      </p:pic>
      <p:sp>
        <p:nvSpPr>
          <p:cNvPr id="5" name="Date Placeholder 4"/>
          <p:cNvSpPr>
            <a:spLocks noGrp="1"/>
          </p:cNvSpPr>
          <p:nvPr>
            <p:ph type="dt" sz="half" idx="10"/>
          </p:nvPr>
        </p:nvSpPr>
        <p:spPr/>
        <p:txBody>
          <a:bodyPr/>
          <a:lstStyle/>
          <a:p>
            <a:pPr eaLnBrk="1" latinLnBrk="0" hangingPunct="1"/>
            <a:fld id="{2BA6A8D9-8616-4199-9F2E-7D0AD7DED125}" type="datetime1">
              <a:rPr lang="en-US" smtClean="0"/>
              <a:pPr eaLnBrk="1" latinLnBrk="0" hangingPunct="1"/>
              <a:t>7/18/2017</a:t>
            </a:fld>
            <a:endParaRPr lang="en-US" dirty="0"/>
          </a:p>
        </p:txBody>
      </p:sp>
      <p:sp>
        <p:nvSpPr>
          <p:cNvPr id="6" name="Slide Number Placeholder 5"/>
          <p:cNvSpPr>
            <a:spLocks noGrp="1"/>
          </p:cNvSpPr>
          <p:nvPr>
            <p:ph type="sldNum" sz="quarter" idx="12"/>
          </p:nvPr>
        </p:nvSpPr>
        <p:spPr/>
        <p:txBody>
          <a:bodyPr/>
          <a:lstStyle/>
          <a:p>
            <a:fld id="{F0C94032-CD4C-4C25-B0C2-CEC720522D92}" type="slidenum">
              <a:rPr kumimoji="0" lang="en-US" smtClean="0"/>
              <a:pPr/>
              <a:t>84</a:t>
            </a:fld>
            <a:endParaRPr kumimoji="0" lang="en-US" dirty="0">
              <a:solidFill>
                <a:srgbClr val="FFFFFF"/>
              </a:solidFill>
            </a:endParaRPr>
          </a:p>
        </p:txBody>
      </p:sp>
      <p:sp>
        <p:nvSpPr>
          <p:cNvPr id="7" name="Footer Placeholder 6"/>
          <p:cNvSpPr>
            <a:spLocks noGrp="1"/>
          </p:cNvSpPr>
          <p:nvPr>
            <p:ph type="ftr" sz="quarter" idx="11"/>
          </p:nvPr>
        </p:nvSpPr>
        <p:spPr/>
        <p:txBody>
          <a:bodyPr/>
          <a:lstStyle/>
          <a:p>
            <a:r>
              <a:rPr kumimoji="0" lang="en-US" smtClean="0"/>
              <a:t>KLE Technological University -31</a:t>
            </a:r>
            <a:endParaRPr kumimoji="0"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7170" name="Picture 2"/>
          <p:cNvPicPr>
            <a:picLocks noChangeAspect="1" noChangeArrowheads="1"/>
          </p:cNvPicPr>
          <p:nvPr/>
        </p:nvPicPr>
        <p:blipFill>
          <a:blip r:embed="rId2"/>
          <a:srcRect l="938" t="4800" r="5625" b="16000"/>
          <a:stretch>
            <a:fillRect/>
          </a:stretch>
        </p:blipFill>
        <p:spPr bwMode="auto">
          <a:xfrm>
            <a:off x="612647" y="228600"/>
            <a:ext cx="8431219" cy="5867400"/>
          </a:xfrm>
          <a:prstGeom prst="rect">
            <a:avLst/>
          </a:prstGeom>
          <a:noFill/>
          <a:ln w="9525">
            <a:noFill/>
            <a:miter lim="800000"/>
            <a:headEnd/>
            <a:tailEnd/>
          </a:ln>
          <a:effectLst/>
        </p:spPr>
      </p:pic>
      <p:sp>
        <p:nvSpPr>
          <p:cNvPr id="5" name="Date Placeholder 4"/>
          <p:cNvSpPr>
            <a:spLocks noGrp="1"/>
          </p:cNvSpPr>
          <p:nvPr>
            <p:ph type="dt" sz="half" idx="10"/>
          </p:nvPr>
        </p:nvSpPr>
        <p:spPr/>
        <p:txBody>
          <a:bodyPr/>
          <a:lstStyle/>
          <a:p>
            <a:pPr eaLnBrk="1" latinLnBrk="0" hangingPunct="1"/>
            <a:fld id="{62183607-40CE-4809-A799-2AC0B1D8789C}" type="datetime1">
              <a:rPr lang="en-US" smtClean="0"/>
              <a:pPr eaLnBrk="1" latinLnBrk="0" hangingPunct="1"/>
              <a:t>7/18/2017</a:t>
            </a:fld>
            <a:endParaRPr lang="en-US" dirty="0"/>
          </a:p>
        </p:txBody>
      </p:sp>
      <p:sp>
        <p:nvSpPr>
          <p:cNvPr id="6" name="Slide Number Placeholder 5"/>
          <p:cNvSpPr>
            <a:spLocks noGrp="1"/>
          </p:cNvSpPr>
          <p:nvPr>
            <p:ph type="sldNum" sz="quarter" idx="12"/>
          </p:nvPr>
        </p:nvSpPr>
        <p:spPr/>
        <p:txBody>
          <a:bodyPr/>
          <a:lstStyle/>
          <a:p>
            <a:fld id="{F0C94032-CD4C-4C25-B0C2-CEC720522D92}" type="slidenum">
              <a:rPr kumimoji="0" lang="en-US" smtClean="0"/>
              <a:pPr/>
              <a:t>85</a:t>
            </a:fld>
            <a:endParaRPr kumimoji="0" lang="en-US" dirty="0">
              <a:solidFill>
                <a:srgbClr val="FFFFFF"/>
              </a:solidFill>
            </a:endParaRPr>
          </a:p>
        </p:txBody>
      </p:sp>
      <p:sp>
        <p:nvSpPr>
          <p:cNvPr id="7" name="Footer Placeholder 6"/>
          <p:cNvSpPr>
            <a:spLocks noGrp="1"/>
          </p:cNvSpPr>
          <p:nvPr>
            <p:ph type="ftr" sz="quarter" idx="11"/>
          </p:nvPr>
        </p:nvSpPr>
        <p:spPr/>
        <p:txBody>
          <a:bodyPr/>
          <a:lstStyle/>
          <a:p>
            <a:r>
              <a:rPr kumimoji="0" lang="en-US" smtClean="0"/>
              <a:t>KLE Technological University -31</a:t>
            </a:r>
            <a:endParaRPr kumimoji="0"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Formal definition  of ML</a:t>
            </a:r>
            <a:endParaRPr lang="en-US" dirty="0"/>
          </a:p>
        </p:txBody>
      </p:sp>
      <p:sp>
        <p:nvSpPr>
          <p:cNvPr id="3" name="Content Placeholder 2"/>
          <p:cNvSpPr>
            <a:spLocks noGrp="1"/>
          </p:cNvSpPr>
          <p:nvPr>
            <p:ph idx="1"/>
          </p:nvPr>
        </p:nvSpPr>
        <p:spPr/>
        <p:txBody>
          <a:bodyPr/>
          <a:lstStyle/>
          <a:p>
            <a:r>
              <a:rPr lang="en-US" i="1" dirty="0" smtClean="0"/>
              <a:t>“A computer program that learns from experience E with respect to some task T and some performance measure P, if its performance on T, as measured by P, improves with experience E.” -- Tom Mitchell, Carnegie Mellon University</a:t>
            </a:r>
            <a:endParaRPr lang="en-US" dirty="0"/>
          </a:p>
        </p:txBody>
      </p:sp>
      <p:sp>
        <p:nvSpPr>
          <p:cNvPr id="4" name="Date Placeholder 3"/>
          <p:cNvSpPr>
            <a:spLocks noGrp="1"/>
          </p:cNvSpPr>
          <p:nvPr>
            <p:ph type="dt" sz="half" idx="10"/>
          </p:nvPr>
        </p:nvSpPr>
        <p:spPr/>
        <p:txBody>
          <a:bodyPr/>
          <a:lstStyle/>
          <a:p>
            <a:pPr eaLnBrk="1" latinLnBrk="0" hangingPunct="1"/>
            <a:fld id="{7370CA11-F821-4687-8E2D-59251D7FB6B9}" type="datetime1">
              <a:rPr lang="en-US" smtClean="0"/>
              <a:pPr eaLnBrk="1" latinLnBrk="0" hangingPunct="1"/>
              <a:t>7/18/2017</a:t>
            </a:fld>
            <a:endParaRPr lang="en-US" dirty="0"/>
          </a:p>
        </p:txBody>
      </p:sp>
      <p:sp>
        <p:nvSpPr>
          <p:cNvPr id="5" name="Slide Number Placeholder 4"/>
          <p:cNvSpPr>
            <a:spLocks noGrp="1"/>
          </p:cNvSpPr>
          <p:nvPr>
            <p:ph type="sldNum" sz="quarter" idx="12"/>
          </p:nvPr>
        </p:nvSpPr>
        <p:spPr/>
        <p:txBody>
          <a:bodyPr/>
          <a:lstStyle/>
          <a:p>
            <a:fld id="{F0C94032-CD4C-4C25-B0C2-CEC720522D92}" type="slidenum">
              <a:rPr kumimoji="0" lang="en-US" smtClean="0"/>
              <a:pPr/>
              <a:t>86</a:t>
            </a:fld>
            <a:endParaRPr kumimoji="0" lang="en-US" dirty="0">
              <a:solidFill>
                <a:srgbClr val="FFFFFF"/>
              </a:solidFill>
            </a:endParaRPr>
          </a:p>
        </p:txBody>
      </p:sp>
      <p:sp>
        <p:nvSpPr>
          <p:cNvPr id="6" name="Footer Placeholder 5"/>
          <p:cNvSpPr>
            <a:spLocks noGrp="1"/>
          </p:cNvSpPr>
          <p:nvPr>
            <p:ph type="ftr" sz="quarter" idx="11"/>
          </p:nvPr>
        </p:nvSpPr>
        <p:spPr/>
        <p:txBody>
          <a:bodyPr/>
          <a:lstStyle/>
          <a:p>
            <a:r>
              <a:rPr kumimoji="0" lang="en-US" smtClean="0"/>
              <a:t>KLE Technological University -31</a:t>
            </a:r>
            <a:endParaRPr kumimoji="0"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the course: Learn about…</a:t>
            </a:r>
            <a:endParaRPr lang="en-US" dirty="0"/>
          </a:p>
        </p:txBody>
      </p:sp>
      <p:sp>
        <p:nvSpPr>
          <p:cNvPr id="3" name="Content Placeholder 2"/>
          <p:cNvSpPr>
            <a:spLocks noGrp="1"/>
          </p:cNvSpPr>
          <p:nvPr>
            <p:ph idx="1"/>
          </p:nvPr>
        </p:nvSpPr>
        <p:spPr>
          <a:xfrm>
            <a:off x="612648" y="1600200"/>
            <a:ext cx="8153400" cy="4848578"/>
          </a:xfrm>
        </p:spPr>
        <p:txBody>
          <a:bodyPr>
            <a:normAutofit lnSpcReduction="10000"/>
          </a:bodyPr>
          <a:lstStyle/>
          <a:p>
            <a:pPr marL="0" indent="0">
              <a:buNone/>
            </a:pPr>
            <a:r>
              <a:rPr lang="en-US" dirty="0" smtClean="0"/>
              <a:t>Different machine learning problems</a:t>
            </a:r>
          </a:p>
          <a:p>
            <a:pPr marL="0" indent="0">
              <a:buNone/>
            </a:pPr>
            <a:endParaRPr lang="en-US" dirty="0"/>
          </a:p>
          <a:p>
            <a:pPr marL="0" indent="0">
              <a:buNone/>
            </a:pPr>
            <a:r>
              <a:rPr lang="en-US" dirty="0" smtClean="0"/>
              <a:t>Common techniques/tools used</a:t>
            </a:r>
          </a:p>
          <a:p>
            <a:pPr lvl="1"/>
            <a:r>
              <a:rPr lang="en-US" dirty="0" smtClean="0"/>
              <a:t>theoretical understanding</a:t>
            </a:r>
          </a:p>
          <a:p>
            <a:pPr lvl="1"/>
            <a:r>
              <a:rPr lang="en-US" dirty="0" smtClean="0"/>
              <a:t>practical implementation</a:t>
            </a:r>
          </a:p>
          <a:p>
            <a:pPr marL="0" indent="0">
              <a:buNone/>
            </a:pPr>
            <a:endParaRPr lang="en-US" dirty="0"/>
          </a:p>
          <a:p>
            <a:pPr marL="0" indent="0">
              <a:buNone/>
            </a:pPr>
            <a:endParaRPr lang="en-US" dirty="0"/>
          </a:p>
          <a:p>
            <a:pPr marL="0" indent="0">
              <a:buNone/>
            </a:pPr>
            <a:r>
              <a:rPr lang="en-US" dirty="0" smtClean="0"/>
              <a:t>Dealing with large (huge) data sets</a:t>
            </a:r>
          </a:p>
          <a:p>
            <a:pPr lvl="1"/>
            <a:r>
              <a:rPr lang="en-US" dirty="0" smtClean="0"/>
              <a:t>Programming tools</a:t>
            </a:r>
            <a:endParaRPr lang="en-US" dirty="0"/>
          </a:p>
        </p:txBody>
      </p:sp>
      <p:sp>
        <p:nvSpPr>
          <p:cNvPr id="4" name="Date Placeholder 3"/>
          <p:cNvSpPr>
            <a:spLocks noGrp="1"/>
          </p:cNvSpPr>
          <p:nvPr>
            <p:ph type="dt" sz="half" idx="10"/>
          </p:nvPr>
        </p:nvSpPr>
        <p:spPr/>
        <p:txBody>
          <a:bodyPr/>
          <a:lstStyle/>
          <a:p>
            <a:pPr eaLnBrk="1" latinLnBrk="0" hangingPunct="1"/>
            <a:fld id="{292508AC-93DD-4890-92E1-383980EC55C5}" type="datetime1">
              <a:rPr lang="en-US" smtClean="0"/>
              <a:pPr eaLnBrk="1" latinLnBrk="0" hangingPunct="1"/>
              <a:t>7/18/2017</a:t>
            </a:fld>
            <a:endParaRPr lang="en-US" dirty="0"/>
          </a:p>
        </p:txBody>
      </p:sp>
      <p:sp>
        <p:nvSpPr>
          <p:cNvPr id="5" name="Slide Number Placeholder 4"/>
          <p:cNvSpPr>
            <a:spLocks noGrp="1"/>
          </p:cNvSpPr>
          <p:nvPr>
            <p:ph type="sldNum" sz="quarter" idx="12"/>
          </p:nvPr>
        </p:nvSpPr>
        <p:spPr/>
        <p:txBody>
          <a:bodyPr/>
          <a:lstStyle/>
          <a:p>
            <a:fld id="{F0C94032-CD4C-4C25-B0C2-CEC720522D92}" type="slidenum">
              <a:rPr kumimoji="0" lang="en-US" smtClean="0"/>
              <a:pPr/>
              <a:t>9</a:t>
            </a:fld>
            <a:endParaRPr kumimoji="0" lang="en-US" dirty="0">
              <a:solidFill>
                <a:srgbClr val="FFFFFF"/>
              </a:solidFill>
            </a:endParaRPr>
          </a:p>
        </p:txBody>
      </p:sp>
      <p:sp>
        <p:nvSpPr>
          <p:cNvPr id="6" name="Footer Placeholder 5"/>
          <p:cNvSpPr>
            <a:spLocks noGrp="1"/>
          </p:cNvSpPr>
          <p:nvPr>
            <p:ph type="ftr" sz="quarter" idx="11"/>
          </p:nvPr>
        </p:nvSpPr>
        <p:spPr/>
        <p:txBody>
          <a:bodyPr/>
          <a:lstStyle/>
          <a:p>
            <a:r>
              <a:rPr kumimoji="0" lang="en-US" smtClean="0"/>
              <a:t>KLE Technological University -31</a:t>
            </a:r>
            <a:endParaRPr kumimoji="0" lang="en-US"/>
          </a:p>
        </p:txBody>
      </p:sp>
    </p:spTree>
    <p:extLst>
      <p:ext uri="{BB962C8B-B14F-4D97-AF65-F5344CB8AC3E}">
        <p14:creationId xmlns:p14="http://schemas.microsoft.com/office/powerpoint/2010/main" xmlns="" val="319487928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2908</TotalTime>
  <Words>3071</Words>
  <Application>Microsoft Office PowerPoint</Application>
  <PresentationFormat>On-screen Show (4:3)</PresentationFormat>
  <Paragraphs>641</Paragraphs>
  <Slides>86</Slides>
  <Notes>14</Notes>
  <HiddenSlides>0</HiddenSlides>
  <MMClips>0</MMClips>
  <ScaleCrop>false</ScaleCrop>
  <HeadingPairs>
    <vt:vector size="4" baseType="variant">
      <vt:variant>
        <vt:lpstr>Theme</vt:lpstr>
      </vt:variant>
      <vt:variant>
        <vt:i4>1</vt:i4>
      </vt:variant>
      <vt:variant>
        <vt:lpstr>Slide Titles</vt:lpstr>
      </vt:variant>
      <vt:variant>
        <vt:i4>86</vt:i4>
      </vt:variant>
    </vt:vector>
  </HeadingPairs>
  <TitlesOfParts>
    <vt:vector size="87" baseType="lpstr">
      <vt:lpstr>Office Theme</vt:lpstr>
      <vt:lpstr>Introduction to Machine Learning</vt:lpstr>
      <vt:lpstr>Why are you here?</vt:lpstr>
      <vt:lpstr>Machine Learning is…</vt:lpstr>
      <vt:lpstr>Machine Learning is…</vt:lpstr>
      <vt:lpstr>Machine Learning is…</vt:lpstr>
      <vt:lpstr>Machine Learning is…</vt:lpstr>
      <vt:lpstr>Machine Learning, aka</vt:lpstr>
      <vt:lpstr>Slide 8</vt:lpstr>
      <vt:lpstr>Goals of the course: Learn about…</vt:lpstr>
      <vt:lpstr>Machine learning problems</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Data</vt:lpstr>
      <vt:lpstr>Supervised learning</vt:lpstr>
      <vt:lpstr>Supervised learning</vt:lpstr>
      <vt:lpstr>Supervised learning</vt:lpstr>
      <vt:lpstr>Supervised learning: classification</vt:lpstr>
      <vt:lpstr>Classification Example</vt:lpstr>
      <vt:lpstr>Classification Applications</vt:lpstr>
      <vt:lpstr>Supervised learning: regression</vt:lpstr>
      <vt:lpstr>Regression Example</vt:lpstr>
      <vt:lpstr>Regression Applications</vt:lpstr>
      <vt:lpstr>Supervised learning: ranking</vt:lpstr>
      <vt:lpstr>Ranking example</vt:lpstr>
      <vt:lpstr>Ranking Applications</vt:lpstr>
      <vt:lpstr>Slide 36</vt:lpstr>
      <vt:lpstr>Slide 37</vt:lpstr>
      <vt:lpstr>Slide 38</vt:lpstr>
      <vt:lpstr>Slide 39</vt:lpstr>
      <vt:lpstr>Slide 40</vt:lpstr>
      <vt:lpstr>Unsupervised Learning</vt:lpstr>
      <vt:lpstr>Unsupervised learning</vt:lpstr>
      <vt:lpstr>Unsupervised learning applications</vt:lpstr>
      <vt:lpstr>Reinforcement learning</vt:lpstr>
      <vt:lpstr>Reinforcement learning</vt:lpstr>
      <vt:lpstr>Other learning</vt:lpstr>
      <vt:lpstr>Dataset </vt:lpstr>
      <vt:lpstr>  </vt:lpstr>
      <vt:lpstr>  </vt:lpstr>
      <vt:lpstr> Data Preparation Process </vt:lpstr>
      <vt:lpstr> </vt:lpstr>
      <vt:lpstr> </vt:lpstr>
      <vt:lpstr>Step 2: Preprocess Data </vt:lpstr>
      <vt:lpstr> </vt:lpstr>
      <vt:lpstr> </vt:lpstr>
      <vt:lpstr> </vt:lpstr>
      <vt:lpstr>Step 3: Transform Data </vt:lpstr>
      <vt:lpstr> </vt:lpstr>
      <vt:lpstr> </vt:lpstr>
      <vt:lpstr> </vt:lpstr>
      <vt:lpstr> </vt:lpstr>
      <vt:lpstr>What after data is ready?</vt:lpstr>
      <vt:lpstr>What is Feature Selection </vt:lpstr>
      <vt:lpstr> </vt:lpstr>
      <vt:lpstr> </vt:lpstr>
      <vt:lpstr>Feature Selection Algorithms </vt:lpstr>
      <vt:lpstr> Wrapper Methods </vt:lpstr>
      <vt:lpstr>Embedded Methods </vt:lpstr>
      <vt:lpstr>Feature Selection Checklist </vt:lpstr>
      <vt:lpstr> </vt:lpstr>
      <vt:lpstr> </vt:lpstr>
      <vt:lpstr> </vt:lpstr>
      <vt:lpstr>Learning decision trees</vt:lpstr>
      <vt:lpstr>Attribute-based representations</vt:lpstr>
      <vt:lpstr>Decision trees</vt:lpstr>
      <vt:lpstr>Expressiveness</vt:lpstr>
      <vt:lpstr>  </vt:lpstr>
      <vt:lpstr>Slide 78</vt:lpstr>
      <vt:lpstr>Slide 79</vt:lpstr>
      <vt:lpstr>Slide 80</vt:lpstr>
      <vt:lpstr>Slide 81</vt:lpstr>
      <vt:lpstr>Types of Learning</vt:lpstr>
      <vt:lpstr>Slide 83</vt:lpstr>
      <vt:lpstr>Slide 84</vt:lpstr>
      <vt:lpstr>Slide 85</vt:lpstr>
      <vt:lpstr>Formal definition  of ML</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Kauchak</dc:creator>
  <cp:lastModifiedBy>Uday</cp:lastModifiedBy>
  <cp:revision>164</cp:revision>
  <dcterms:created xsi:type="dcterms:W3CDTF">2013-09-08T20:10:23Z</dcterms:created>
  <dcterms:modified xsi:type="dcterms:W3CDTF">2017-07-18T13:20:54Z</dcterms:modified>
</cp:coreProperties>
</file>